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04"/>
  </p:notesMasterIdLst>
  <p:sldIdLst>
    <p:sldId id="256" r:id="rId2"/>
    <p:sldId id="290" r:id="rId3"/>
    <p:sldId id="291" r:id="rId4"/>
    <p:sldId id="292" r:id="rId5"/>
    <p:sldId id="293" r:id="rId6"/>
    <p:sldId id="315" r:id="rId7"/>
    <p:sldId id="295" r:id="rId8"/>
    <p:sldId id="294" r:id="rId9"/>
    <p:sldId id="296" r:id="rId10"/>
    <p:sldId id="297" r:id="rId11"/>
    <p:sldId id="298" r:id="rId12"/>
    <p:sldId id="299" r:id="rId13"/>
    <p:sldId id="300" r:id="rId14"/>
    <p:sldId id="316" r:id="rId15"/>
    <p:sldId id="317" r:id="rId16"/>
    <p:sldId id="322" r:id="rId17"/>
    <p:sldId id="301" r:id="rId18"/>
    <p:sldId id="304" r:id="rId19"/>
    <p:sldId id="305" r:id="rId20"/>
    <p:sldId id="303" r:id="rId21"/>
    <p:sldId id="302" r:id="rId22"/>
    <p:sldId id="306" r:id="rId23"/>
    <p:sldId id="355" r:id="rId24"/>
    <p:sldId id="357" r:id="rId25"/>
    <p:sldId id="356" r:id="rId26"/>
    <p:sldId id="318" r:id="rId27"/>
    <p:sldId id="323" r:id="rId28"/>
    <p:sldId id="358" r:id="rId29"/>
    <p:sldId id="319" r:id="rId30"/>
    <p:sldId id="320" r:id="rId31"/>
    <p:sldId id="359" r:id="rId32"/>
    <p:sldId id="360" r:id="rId33"/>
    <p:sldId id="361" r:id="rId34"/>
    <p:sldId id="363" r:id="rId35"/>
    <p:sldId id="362" r:id="rId36"/>
    <p:sldId id="364" r:id="rId37"/>
    <p:sldId id="289" r:id="rId38"/>
    <p:sldId id="308" r:id="rId39"/>
    <p:sldId id="365" r:id="rId40"/>
    <p:sldId id="307" r:id="rId41"/>
    <p:sldId id="366" r:id="rId42"/>
    <p:sldId id="367" r:id="rId43"/>
    <p:sldId id="274" r:id="rId44"/>
    <p:sldId id="279" r:id="rId45"/>
    <p:sldId id="275" r:id="rId46"/>
    <p:sldId id="278" r:id="rId47"/>
    <p:sldId id="332" r:id="rId48"/>
    <p:sldId id="333" r:id="rId49"/>
    <p:sldId id="257" r:id="rId50"/>
    <p:sldId id="280" r:id="rId51"/>
    <p:sldId id="263" r:id="rId52"/>
    <p:sldId id="264" r:id="rId53"/>
    <p:sldId id="368" r:id="rId54"/>
    <p:sldId id="370" r:id="rId55"/>
    <p:sldId id="371" r:id="rId56"/>
    <p:sldId id="372" r:id="rId57"/>
    <p:sldId id="259" r:id="rId58"/>
    <p:sldId id="271" r:id="rId59"/>
    <p:sldId id="309" r:id="rId60"/>
    <p:sldId id="312" r:id="rId61"/>
    <p:sldId id="321" r:id="rId62"/>
    <p:sldId id="310" r:id="rId63"/>
    <p:sldId id="311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13" r:id="rId75"/>
    <p:sldId id="353" r:id="rId76"/>
    <p:sldId id="354" r:id="rId77"/>
    <p:sldId id="277" r:id="rId78"/>
    <p:sldId id="276" r:id="rId79"/>
    <p:sldId id="258" r:id="rId80"/>
    <p:sldId id="267" r:id="rId81"/>
    <p:sldId id="268" r:id="rId82"/>
    <p:sldId id="324" r:id="rId83"/>
    <p:sldId id="329" r:id="rId84"/>
    <p:sldId id="269" r:id="rId85"/>
    <p:sldId id="272" r:id="rId86"/>
    <p:sldId id="281" r:id="rId87"/>
    <p:sldId id="334" r:id="rId88"/>
    <p:sldId id="284" r:id="rId89"/>
    <p:sldId id="285" r:id="rId90"/>
    <p:sldId id="282" r:id="rId91"/>
    <p:sldId id="335" r:id="rId92"/>
    <p:sldId id="342" r:id="rId93"/>
    <p:sldId id="336" r:id="rId94"/>
    <p:sldId id="337" r:id="rId95"/>
    <p:sldId id="338" r:id="rId96"/>
    <p:sldId id="339" r:id="rId97"/>
    <p:sldId id="369" r:id="rId98"/>
    <p:sldId id="340" r:id="rId99"/>
    <p:sldId id="341" r:id="rId100"/>
    <p:sldId id="326" r:id="rId101"/>
    <p:sldId id="327" r:id="rId102"/>
    <p:sldId id="328" r:id="rId103"/>
  </p:sldIdLst>
  <p:sldSz cx="9144000" cy="6858000" type="screen4x3"/>
  <p:notesSz cx="6858000" cy="9144000"/>
  <p:defaultTextStyle>
    <a:defPPr>
      <a:defRPr lang="cs-CZ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řední styl 2 – zvýraznění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Střední styl 4 – zvýraznění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Střední styl 4 – zvýraznění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ustomXml" Target="../customXml/item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51810-37A9-4CE8-B328-F045D7756890}" type="datetimeFigureOut">
              <a:rPr lang="cs-CZ" smtClean="0"/>
              <a:t>07.10.2020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FCD52-890C-49F8-940E-18688F1C834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6197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FCD52-890C-49F8-940E-18688F1C8340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80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FCD52-890C-49F8-940E-18688F1C8340}" type="slidenum">
              <a:rPr lang="cs-CZ" smtClean="0"/>
              <a:t>66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363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cs-CZ" altLang="en-US" noProof="0"/>
              <a:t>Klepnutím lze upravit styl předlohy nadpisů.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cs-CZ" altLang="en-US" noProof="0"/>
              <a:t>Klepnutím lze upravit styl předlohy podnadpisů.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E03533-1060-4248-9FA6-B83A74A82EA0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85841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DAD317-7447-465C-8293-9D168CABCC3A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91170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DFF491-31CE-419F-9BA6-EB878BD9563B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015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Nadpis, text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1C17CC-C26E-4701-B478-B4A3124164C7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420001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18C24D-00EA-47B7-9382-CE6F8FEC4522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58557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3D935E-324B-4050-9BF9-90F268477101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34919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6D38F0-53C9-4AF7-A6EE-C4B3B64807E4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55032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BCC1AC-20B1-4FAB-B101-5B0E19BD3116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404615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64CEA-8C47-4D18-946B-F655B3C1896E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9572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A5B46E-594C-497B-8C27-371F9E1F527C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94370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DCCCD4-D56D-4B81-B881-2F2A269BFD12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239646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8C3A8F-C3DB-4653-B123-19F212A1C741}" type="slidenum">
              <a:rPr lang="cs-CZ" altLang="en-US"/>
              <a:pPr/>
              <a:t>‹#›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75008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 předlohy nadpisů.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en-US"/>
              <a:t>Klepnutím lze upravit styly předlohy textu.</a:t>
            </a:r>
          </a:p>
          <a:p>
            <a:pPr lvl="1"/>
            <a:r>
              <a:rPr lang="cs-CZ" altLang="en-US"/>
              <a:t>Druhá úroveň</a:t>
            </a:r>
          </a:p>
          <a:p>
            <a:pPr lvl="2"/>
            <a:r>
              <a:rPr lang="cs-CZ" altLang="en-US"/>
              <a:t>Třetí úroveň</a:t>
            </a:r>
          </a:p>
          <a:p>
            <a:pPr lvl="3"/>
            <a:r>
              <a:rPr lang="cs-CZ" altLang="en-US"/>
              <a:t>Čtvrtá úroveň</a:t>
            </a:r>
          </a:p>
          <a:p>
            <a:pPr lvl="4"/>
            <a:r>
              <a:rPr lang="cs-CZ" altLang="en-US"/>
              <a:t>Pátá úroveň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cs-CZ" alt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70B830D0-0CE4-47E9-89E5-627A4B5D0566}" type="slidenum">
              <a:rPr lang="cs-CZ" altLang="en-US"/>
              <a:pPr/>
              <a:t>‹#›</a:t>
            </a:fld>
            <a:endParaRPr lang="cs-CZ" altLang="en-US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cs-CZ" altLang="cs-CZ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cs-CZ"/>
              <a:t>Architektura po</a:t>
            </a:r>
            <a:r>
              <a:rPr lang="cs-CZ" altLang="cs-CZ"/>
              <a:t>čítačů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ChangeArrowheads="1"/>
          </p:cNvSpPr>
          <p:nvPr/>
        </p:nvSpPr>
        <p:spPr bwMode="auto">
          <a:xfrm>
            <a:off x="3276600" y="4221163"/>
            <a:ext cx="1727200" cy="201612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Číslicové počítače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2286000"/>
          </a:xfrm>
        </p:spPr>
        <p:txBody>
          <a:bodyPr/>
          <a:lstStyle/>
          <a:p>
            <a:pPr eaLnBrk="1" hangingPunct="1"/>
            <a:r>
              <a:rPr lang="cs-CZ" altLang="cs-CZ" sz="2000"/>
              <a:t>V tomto předmětu se dále budeme věnovat pouze číslicovým počítačům</a:t>
            </a:r>
          </a:p>
          <a:p>
            <a:pPr eaLnBrk="1" hangingPunct="1"/>
            <a:r>
              <a:rPr lang="cs-CZ" altLang="cs-CZ" sz="2000"/>
              <a:t>Číslicový počítač pracuje s číslicově kódovanou informací – tedy informací reprezentovanou pomocí </a:t>
            </a:r>
            <a:r>
              <a:rPr lang="cs-CZ" altLang="cs-CZ" sz="2000" b="1"/>
              <a:t>bitů</a:t>
            </a:r>
          </a:p>
          <a:p>
            <a:pPr eaLnBrk="1" hangingPunct="1"/>
            <a:r>
              <a:rPr lang="cs-CZ" altLang="cs-CZ" sz="2000"/>
              <a:t>Veškerá zpracovávaná </a:t>
            </a:r>
            <a:r>
              <a:rPr lang="cs-CZ" altLang="cs-CZ" sz="2000" b="1"/>
              <a:t>data</a:t>
            </a:r>
            <a:r>
              <a:rPr lang="cs-CZ" altLang="cs-CZ" sz="2000"/>
              <a:t>, ale i </a:t>
            </a:r>
            <a:r>
              <a:rPr lang="cs-CZ" altLang="cs-CZ" sz="2000" b="1"/>
              <a:t>program</a:t>
            </a:r>
            <a:r>
              <a:rPr lang="cs-CZ" altLang="cs-CZ" sz="2000"/>
              <a:t>, dle kterého počítač pracuje, mají číslicovou podobu (kombinace bitů)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3635375" y="4724400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b="1"/>
              <a:t>Počítač</a:t>
            </a: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1835150" y="4581525"/>
            <a:ext cx="1441450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755650" y="4292600"/>
            <a:ext cx="143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Program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1763713" y="5229225"/>
            <a:ext cx="1512887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1042988" y="5229225"/>
            <a:ext cx="7191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Data</a:t>
            </a:r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>
            <a:off x="5003800" y="4652963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6156325" y="4508500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Výsledky</a:t>
            </a:r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5003800" y="5157788"/>
            <a:ext cx="1081088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6156325" y="5157788"/>
            <a:ext cx="1800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Výstupní řídící signály</a:t>
            </a:r>
          </a:p>
        </p:txBody>
      </p:sp>
      <p:sp>
        <p:nvSpPr>
          <p:cNvPr id="52238" name="Text Box 14"/>
          <p:cNvSpPr txBox="1">
            <a:spLocks noChangeArrowheads="1"/>
          </p:cNvSpPr>
          <p:nvPr/>
        </p:nvSpPr>
        <p:spPr bwMode="auto">
          <a:xfrm>
            <a:off x="1908175" y="4292600"/>
            <a:ext cx="143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10100010…</a:t>
            </a:r>
          </a:p>
        </p:txBody>
      </p:sp>
      <p:sp>
        <p:nvSpPr>
          <p:cNvPr id="52239" name="Text Box 15"/>
          <p:cNvSpPr txBox="1">
            <a:spLocks noChangeArrowheads="1"/>
          </p:cNvSpPr>
          <p:nvPr/>
        </p:nvSpPr>
        <p:spPr bwMode="auto">
          <a:xfrm>
            <a:off x="1908175" y="4941888"/>
            <a:ext cx="1439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11000110…</a:t>
            </a:r>
          </a:p>
        </p:txBody>
      </p:sp>
      <p:sp>
        <p:nvSpPr>
          <p:cNvPr id="52240" name="Text Box 16"/>
          <p:cNvSpPr txBox="1">
            <a:spLocks noChangeArrowheads="1"/>
          </p:cNvSpPr>
          <p:nvPr/>
        </p:nvSpPr>
        <p:spPr bwMode="auto">
          <a:xfrm>
            <a:off x="4932363" y="4292600"/>
            <a:ext cx="1439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11010110…</a:t>
            </a:r>
          </a:p>
        </p:txBody>
      </p:sp>
      <p:sp>
        <p:nvSpPr>
          <p:cNvPr id="52241" name="Text Box 17"/>
          <p:cNvSpPr txBox="1">
            <a:spLocks noChangeArrowheads="1"/>
          </p:cNvSpPr>
          <p:nvPr/>
        </p:nvSpPr>
        <p:spPr bwMode="auto">
          <a:xfrm>
            <a:off x="5003800" y="4868863"/>
            <a:ext cx="1439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0010110…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8" grpId="0"/>
      <p:bldP spid="52239" grpId="0"/>
      <p:bldP spid="52240" grpId="0"/>
      <p:bldP spid="5224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Kontrolní otázky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Popište pravdivostní tabulkou logické obvody AND, OR, NAND, NOR, XOR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V čem spočívá rozdíl mezi analogovým a digitálním signálem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Kolik různých kombinací lze sestavit ze 14 bitů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Kolik bitů je třeba pro uložení hodnoty 51092 v binárním kódu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Převeďte číslo (1010000000000) z dvojkové soustavy do desítkové a šestnáctkové.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Co je to strojový kód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Jakým způsobem lze zakódovat číslo -2,049 ? Vymyslete nějaký vlastní 16 bitový kód pro uložení reálných čísel a předveďte, jak byste tuto hodnotu zakódovali.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V čem spočívá rozdíl mezi ASCII a Unicode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Převeďte do dvojkové soustavy číslo 1025. Jak to lze udělat nejrychleji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Bajt má nulový pátý a šestý bit, ostatní bity jsou nastavené v logickém stavu 1. Zapište stav bajtu binárně, dekadicky a hexadecimálně.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Určete stav 3. bitu, nejvyššího bitu a nejnižšího bitu v bajtu s hodnotou 148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Uveďte příklad nějaké jednobitové informace.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Kolik bitů lze uložit do paměti s kapacitou 2 kB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Kolik bajtů lze uložit do paměti s kapacitou 2 kB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Kolik bajtů je 1 </a:t>
            </a:r>
            <a:r>
              <a:rPr lang="cs-CZ" altLang="cs-CZ" sz="1500" dirty="0" err="1"/>
              <a:t>Mib</a:t>
            </a:r>
            <a:r>
              <a:rPr lang="cs-CZ" altLang="cs-CZ" sz="1500" dirty="0"/>
              <a:t> ?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Kolik bajtů lze uložit na DVD s kapacitou 4,7 GB ?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Kontrolní otázky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Kolik bajtů lze uložit do paměti s kapacitou 1 GB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Jakou adresou začíná a jakou adresou končí paměť s kapacitou 4 kB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OS Windows ukazuje, že velikost souboru je přesně 2 MB. Kolik bajtů je v souboru uloženo?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Kolik bajtů je jeden </a:t>
            </a:r>
            <a:r>
              <a:rPr lang="cs-CZ" altLang="cs-CZ" sz="1500" dirty="0" err="1"/>
              <a:t>kibibit</a:t>
            </a:r>
            <a:r>
              <a:rPr lang="cs-CZ" altLang="cs-CZ" sz="1500" dirty="0"/>
              <a:t>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Kolik bajtů obsahuje 1 MB dle terminologie výrobců pamětí a kolik podle výrobců pevných disků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Všech prvních dvacet adres paměti obsahuje bajt se stejnou hodnotou 101, pouze adresa 17 obsahuje bajt s hodnotou nula. Zapište standardní výpis obsahu této paměti.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Jaké základní stavební prvky jsou typické pro počítače nulté generace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Jaké základní stavební prvky jsou typické pro počítače první generace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Jaké základní stavební prvky jsou typické pro počítače druhé generace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Jaké základní stavební prvky jsou typické pro počítače třetí generace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Jak se nazývají vývody tranzistoru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Jaké nevýhody má použití elektronky jako základního stavebního prvku počítače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Jaké nevýhody má použití relé jako základního stavebního prvku počítače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Který blok počítače dle Von Neumannovy architektury umí vynásobit dvě čísla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500" dirty="0"/>
              <a:t>Který blok počítače dle Von Neumannovy architektury umí porovnat dvě čísla ?</a:t>
            </a:r>
          </a:p>
          <a:p>
            <a:pPr eaLnBrk="1" hangingPunct="1">
              <a:lnSpc>
                <a:spcPct val="80000"/>
              </a:lnSpc>
            </a:pPr>
            <a:endParaRPr lang="cs-CZ" altLang="cs-CZ" sz="15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Kontrolní otázky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Který blok počítače dle Von Neumannovy architektury umí dekódovat strojový kód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Který blok počítače dle Von Neumannovy architektury umí provést negaci bitů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Který blok počítače dle Von Neumannovy architektury umí sdělit paměti, jaká adresa se bude číst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Proč Von Neumannova architektura neobsahuje mikroprocesor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Uveďte alespoň dvě nevýhody Von Neumannovy architektury oproti harvardské architektuře.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Uveďte výhody Von Neumannovy architektury oproti harvardské architektuře.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Uveďte alespoň dvě nevýhody harvardské architektury oproti Von Neumannově architektuře.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Uveďte alespoň dvě výhody harvardské architektury oproti Von Neumannově architektuře.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Jaká architektura počítače je typická pro osobní počítače PC a proč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Jak se jmenoval první vyšší programovací jazyk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K čemu je dobré přerušení (</a:t>
            </a:r>
            <a:r>
              <a:rPr lang="cs-CZ" altLang="cs-CZ" sz="1400" dirty="0" err="1"/>
              <a:t>interrupt</a:t>
            </a:r>
            <a:r>
              <a:rPr lang="cs-CZ" altLang="cs-CZ" sz="1400" dirty="0"/>
              <a:t>) ? Pro jakou generaci počítačů je typické jeho zavedení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Co znamená LIFO a FIFO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Do zásobníku byly postupně uloženy bajty 12, 58, 42, 61 (v uvedeném pořadí). Jestliže nyní dojde ke čtení bajtu za zásobníku, jaký bajt bude přečten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Do zásobníku byly postupně uloženy bajty 12, 58, 42, 61 (v uvedeném pořadí). Jaký bajt leží na vrcholu zásobníku a jaký bajt leží na dně zásobníku ?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400" dirty="0"/>
              <a:t>Do fronty byly postupně uloženy bajty 12, 58, 42, 61 (v uvedeném pořadí). Jestliže nyní dojde ke čtení bajtu z fronty, jaký bajt bude přečten ?</a:t>
            </a:r>
          </a:p>
          <a:p>
            <a:pPr eaLnBrk="1" hangingPunct="1">
              <a:lnSpc>
                <a:spcPct val="80000"/>
              </a:lnSpc>
            </a:pPr>
            <a:endParaRPr lang="cs-CZ" altLang="cs-CZ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100" b="1"/>
              <a:t>Bit</a:t>
            </a:r>
            <a:r>
              <a:rPr lang="cs-CZ" altLang="cs-CZ" sz="2100"/>
              <a:t> je základní a současně nejmenší jednotkou informace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/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Značí se malým písmenem </a:t>
            </a:r>
            <a:r>
              <a:rPr lang="cs-CZ" altLang="cs-CZ" sz="2100" b="1" i="1"/>
              <a:t>b</a:t>
            </a:r>
            <a:endParaRPr lang="cs-CZ" altLang="cs-CZ" sz="2100"/>
          </a:p>
          <a:p>
            <a:pPr lvl="1" eaLnBrk="1" hangingPunct="1">
              <a:lnSpc>
                <a:spcPct val="80000"/>
              </a:lnSpc>
            </a:pPr>
            <a:r>
              <a:rPr lang="cs-CZ" altLang="cs-CZ" sz="2000"/>
              <a:t>Například 24 b</a:t>
            </a:r>
          </a:p>
          <a:p>
            <a:pPr lvl="1" eaLnBrk="1" hangingPunct="1">
              <a:lnSpc>
                <a:spcPct val="80000"/>
              </a:lnSpc>
            </a:pPr>
            <a:endParaRPr lang="cs-CZ" altLang="cs-CZ" sz="2000"/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1 bit reprezentuje informaci, získanou odpovědí na jednu otázku typu ano/ne, u které je pravděpodobnost obou odpovědí stejná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Stav bitu – bit může nabývat pouze dvou možných logických stavů, pro jejichž vyjádření používáme číslice 1 a 0 nebo matematické pojmy pravda/nepravda (True/False)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/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Stav bitu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000"/>
              <a:t>0 – Nepravda - False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2000"/>
              <a:t>1 – Pravda - True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Bity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700"/>
              <a:t>Složitější informace lze zakódovat pomocí </a:t>
            </a:r>
            <a:r>
              <a:rPr lang="cs-CZ" altLang="cs-CZ" sz="1700" b="1"/>
              <a:t>kombinace více bitů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Pomocí </a:t>
            </a:r>
            <a:r>
              <a:rPr lang="cs-CZ" altLang="cs-CZ" sz="1700" b="1"/>
              <a:t>n</a:t>
            </a:r>
            <a:r>
              <a:rPr lang="cs-CZ" altLang="cs-CZ" sz="1700"/>
              <a:t> bitů lze vytvořit </a:t>
            </a:r>
            <a:r>
              <a:rPr lang="cs-CZ" altLang="cs-CZ" sz="1700" b="1"/>
              <a:t>2</a:t>
            </a:r>
            <a:r>
              <a:rPr lang="cs-CZ" altLang="cs-CZ" sz="1700" b="1" baseline="30000"/>
              <a:t>n</a:t>
            </a:r>
            <a:r>
              <a:rPr lang="cs-CZ" altLang="cs-CZ" sz="1700"/>
              <a:t> kombinací jejich stavů</a:t>
            </a:r>
          </a:p>
          <a:p>
            <a:pPr eaLnBrk="1" hangingPunct="1">
              <a:lnSpc>
                <a:spcPct val="80000"/>
              </a:lnSpc>
            </a:pPr>
            <a:endParaRPr lang="cs-CZ" altLang="cs-CZ" sz="1700"/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Například pomocí 2 bitů lze vytvořit 4 dvoubitové kombinace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 "/>
            </a:pPr>
            <a:r>
              <a:rPr lang="cs-CZ" altLang="cs-CZ" sz="1700"/>
              <a:t>(00 , 01 , 10 , 11)</a:t>
            </a:r>
          </a:p>
          <a:p>
            <a:pPr eaLnBrk="1" hangingPunct="1">
              <a:lnSpc>
                <a:spcPct val="80000"/>
              </a:lnSpc>
            </a:pPr>
            <a:endParaRPr lang="cs-CZ" altLang="cs-CZ" sz="1700"/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Pomocí 3 bitů lze vytvořit 8 kombinací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 "/>
            </a:pPr>
            <a:r>
              <a:rPr lang="cs-CZ" altLang="cs-CZ" sz="1700"/>
              <a:t>(000, 001, 010, 011, 100, 101, 110 , 111)</a:t>
            </a:r>
          </a:p>
          <a:p>
            <a:pPr eaLnBrk="1" hangingPunct="1">
              <a:lnSpc>
                <a:spcPct val="80000"/>
              </a:lnSpc>
            </a:pPr>
            <a:endParaRPr lang="cs-CZ" altLang="cs-CZ" sz="1700"/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Jednotlivým bitovým kombinacím lze pomocí zvoleného </a:t>
            </a:r>
            <a:r>
              <a:rPr lang="cs-CZ" altLang="cs-CZ" sz="1700" b="1"/>
              <a:t>kódu</a:t>
            </a:r>
            <a:r>
              <a:rPr lang="cs-CZ" altLang="cs-CZ" sz="1700"/>
              <a:t> přiřadit nějaký reálný význam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Například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/>
              <a:t>00-jaro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/>
              <a:t>01-léto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/>
              <a:t>10-podzim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500"/>
              <a:t>11-zima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Vidíme tedy, že informace o ročním období je dvoubitová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Kódy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/>
              <a:t>Existuje celá řada kódů, které převádí číselné, textové ale i libovolné jiné informace do číslicové podoby </a:t>
            </a:r>
          </a:p>
          <a:p>
            <a:pPr eaLnBrk="1" hangingPunct="1"/>
            <a:r>
              <a:rPr lang="cs-CZ" altLang="cs-CZ" sz="2000"/>
              <a:t>Informace v číslicové podobě (tzn. zakódovaná pomocí určité kombinace bitů) může být zpracovávána číslicovým počítačem</a:t>
            </a:r>
          </a:p>
          <a:p>
            <a:pPr eaLnBrk="1" hangingPunct="1"/>
            <a:endParaRPr lang="cs-CZ" altLang="cs-CZ" sz="2000"/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Binární kód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100"/>
              <a:t>Nejjednodušší kód pro převod číselné hodnoty do digitální podoby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Využívá se </a:t>
            </a:r>
            <a:r>
              <a:rPr lang="cs-CZ" altLang="cs-CZ" sz="2100" b="1"/>
              <a:t>dvojková (binární) soustava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Ve dvojkové soustavě se pro zápis hodnoty čísla používají pouze číslice </a:t>
            </a:r>
            <a:r>
              <a:rPr lang="cs-CZ" altLang="cs-CZ" sz="2100" b="1"/>
              <a:t>0</a:t>
            </a:r>
            <a:r>
              <a:rPr lang="cs-CZ" altLang="cs-CZ" sz="2100"/>
              <a:t> a </a:t>
            </a:r>
            <a:r>
              <a:rPr lang="cs-CZ" altLang="cs-CZ" sz="2100" b="1"/>
              <a:t>1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Číslice </a:t>
            </a:r>
            <a:r>
              <a:rPr lang="cs-CZ" altLang="cs-CZ" sz="2100" b="1"/>
              <a:t>0</a:t>
            </a:r>
            <a:r>
              <a:rPr lang="cs-CZ" altLang="cs-CZ" sz="2100"/>
              <a:t> a </a:t>
            </a:r>
            <a:r>
              <a:rPr lang="cs-CZ" altLang="cs-CZ" sz="2100" b="1"/>
              <a:t>1</a:t>
            </a:r>
            <a:r>
              <a:rPr lang="cs-CZ" altLang="cs-CZ" sz="2100"/>
              <a:t> se zároveň používají pro vyjádření </a:t>
            </a:r>
            <a:r>
              <a:rPr lang="cs-CZ" altLang="cs-CZ" sz="2100" b="1"/>
              <a:t>stavu bitu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Zápisem čísla ve dvojkové soustavě tedy vlastně získáváme jeho reprezentaci pomocí bitů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/>
          </a:p>
          <a:p>
            <a:pPr eaLnBrk="1" hangingPunct="1">
              <a:lnSpc>
                <a:spcPct val="80000"/>
              </a:lnSpc>
            </a:pPr>
            <a:r>
              <a:rPr lang="cs-CZ" altLang="cs-CZ" sz="2100" u="sng"/>
              <a:t>Příklad: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Hodnota 179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Číslo převedeme do dvojkové soustavy: 179 = (10110011)</a:t>
            </a:r>
            <a:r>
              <a:rPr lang="cs-CZ" altLang="cs-CZ" sz="1400" baseline="-25000"/>
              <a:t>2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Hodnota 179 se tedy dá zakódovat pomocí </a:t>
            </a:r>
            <a:r>
              <a:rPr lang="cs-CZ" altLang="cs-CZ" sz="2100" b="1"/>
              <a:t>8 bitů</a:t>
            </a:r>
            <a:r>
              <a:rPr lang="cs-CZ" altLang="cs-CZ" sz="2100"/>
              <a:t> a této hodnotě odpovídá kombinace 10110011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/>
          </a:p>
          <a:p>
            <a:pPr eaLnBrk="1" hangingPunct="1">
              <a:lnSpc>
                <a:spcPct val="80000"/>
              </a:lnSpc>
            </a:pPr>
            <a:endParaRPr lang="cs-CZ" altLang="cs-CZ"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Opakování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Mocniny dvojky (2</a:t>
            </a:r>
            <a:r>
              <a:rPr lang="cs-CZ" altLang="cs-CZ" baseline="30000"/>
              <a:t>0</a:t>
            </a:r>
            <a:r>
              <a:rPr lang="cs-CZ" altLang="cs-CZ"/>
              <a:t> až 2</a:t>
            </a:r>
            <a:r>
              <a:rPr lang="cs-CZ" altLang="cs-CZ" baseline="30000"/>
              <a:t>8</a:t>
            </a:r>
            <a:r>
              <a:rPr lang="cs-CZ" altLang="cs-CZ"/>
              <a:t>, 2</a:t>
            </a:r>
            <a:r>
              <a:rPr lang="cs-CZ" altLang="cs-CZ" baseline="30000"/>
              <a:t>10</a:t>
            </a:r>
            <a:r>
              <a:rPr lang="cs-CZ" altLang="cs-CZ"/>
              <a:t>, 2</a:t>
            </a:r>
            <a:r>
              <a:rPr lang="cs-CZ" altLang="cs-CZ" baseline="30000"/>
              <a:t>16</a:t>
            </a:r>
            <a:r>
              <a:rPr lang="cs-CZ" altLang="cs-CZ"/>
              <a:t>, 2</a:t>
            </a:r>
            <a:r>
              <a:rPr lang="cs-CZ" altLang="cs-CZ" baseline="30000"/>
              <a:t>20</a:t>
            </a:r>
            <a:r>
              <a:rPr lang="cs-CZ" altLang="cs-CZ"/>
              <a:t>, 2</a:t>
            </a:r>
            <a:r>
              <a:rPr lang="cs-CZ" altLang="cs-CZ" baseline="30000"/>
              <a:t>24</a:t>
            </a:r>
            <a:r>
              <a:rPr lang="cs-CZ" altLang="cs-CZ"/>
              <a:t>, 2</a:t>
            </a:r>
            <a:r>
              <a:rPr lang="cs-CZ" altLang="cs-CZ" baseline="30000"/>
              <a:t>30</a:t>
            </a:r>
            <a:r>
              <a:rPr lang="cs-CZ" altLang="cs-CZ"/>
              <a:t>, 2</a:t>
            </a:r>
            <a:r>
              <a:rPr lang="cs-CZ" altLang="cs-CZ" baseline="30000"/>
              <a:t>32</a:t>
            </a:r>
            <a:r>
              <a:rPr lang="cs-CZ" altLang="cs-CZ"/>
              <a:t>, odvození 2</a:t>
            </a:r>
            <a:r>
              <a:rPr lang="cs-CZ" altLang="cs-CZ" baseline="30000"/>
              <a:t>22</a:t>
            </a:r>
            <a:r>
              <a:rPr lang="cs-CZ" altLang="cs-CZ"/>
              <a:t>=2</a:t>
            </a:r>
            <a:r>
              <a:rPr lang="cs-CZ" altLang="cs-CZ" baseline="30000"/>
              <a:t>20</a:t>
            </a:r>
            <a:r>
              <a:rPr lang="cs-CZ" altLang="cs-CZ"/>
              <a:t> x 2</a:t>
            </a:r>
            <a:r>
              <a:rPr lang="cs-CZ" altLang="cs-CZ" baseline="30000"/>
              <a:t>2</a:t>
            </a:r>
            <a:r>
              <a:rPr lang="cs-CZ" altLang="cs-CZ"/>
              <a:t>…)</a:t>
            </a:r>
          </a:p>
          <a:p>
            <a:pPr eaLnBrk="1" hangingPunct="1"/>
            <a:r>
              <a:rPr lang="cs-CZ" altLang="cs-CZ"/>
              <a:t>Převod z binární hodnoty na dekadickou</a:t>
            </a:r>
          </a:p>
          <a:p>
            <a:pPr eaLnBrk="1" hangingPunct="1"/>
            <a:r>
              <a:rPr lang="cs-CZ" altLang="cs-CZ"/>
              <a:t>Převod dekadické hodnoty na binární</a:t>
            </a:r>
          </a:p>
          <a:p>
            <a:pPr lvl="1" eaLnBrk="1" hangingPunct="1"/>
            <a:r>
              <a:rPr lang="cs-CZ" altLang="cs-CZ"/>
              <a:t>Pomocí dělení a zápisu zbytků</a:t>
            </a:r>
          </a:p>
          <a:p>
            <a:pPr lvl="1" eaLnBrk="1" hangingPunct="1"/>
            <a:r>
              <a:rPr lang="cs-CZ" altLang="cs-CZ"/>
              <a:t>Postupnou aproximací (odečítání mocnin dvojky)</a:t>
            </a:r>
            <a:endParaRPr lang="en-US" altLang="cs-CZ"/>
          </a:p>
          <a:p>
            <a:pPr eaLnBrk="1" hangingPunct="1"/>
            <a:r>
              <a:rPr lang="cs-CZ" altLang="cs-CZ"/>
              <a:t>Převod desetinné části reálného čísla (BIN</a:t>
            </a:r>
            <a:r>
              <a:rPr lang="en-US" altLang="cs-CZ"/>
              <a:t>&gt;DEC, DEC&gt;BIN)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cs-CZ"/>
              <a:t>R</a:t>
            </a:r>
            <a:r>
              <a:rPr lang="cs-CZ" altLang="cs-CZ"/>
              <a:t>eálná čísla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3581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600"/>
              <a:t>Reálná čísla mohou mít záporné </a:t>
            </a:r>
            <a:r>
              <a:rPr lang="cs-CZ" altLang="cs-CZ" sz="1600" b="1"/>
              <a:t>znaménko</a:t>
            </a:r>
            <a:r>
              <a:rPr lang="cs-CZ" altLang="cs-CZ" sz="1600"/>
              <a:t> a </a:t>
            </a:r>
            <a:r>
              <a:rPr lang="cs-CZ" altLang="cs-CZ" sz="1600" b="1"/>
              <a:t>desetinnou část</a:t>
            </a:r>
            <a:r>
              <a:rPr lang="cs-CZ" altLang="cs-CZ" sz="1600"/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/>
              <a:t>K zakódování takových čísel je zapotřebí složitější kód, ačkoliv i zde je základem převod do dvojkové soustavy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/>
              <a:t>Existuje celá řada kódů pro zpracování reálných čísel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/>
              <a:t>Většina těchto kódů používá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600"/>
              <a:t>1 bit pro zakódování znaménka (zda je hodnota čísla kladná nebo záporná)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600"/>
              <a:t>N bitů pro zakódování celočíselné hodnoty (tzv. mantisa)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600"/>
              <a:t>1 bit pro zakódování znaménka exponentu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600"/>
              <a:t>M bitů pro zakódování hodnoty exponentu</a:t>
            </a:r>
          </a:p>
          <a:p>
            <a:pPr eaLnBrk="1" hangingPunct="1">
              <a:lnSpc>
                <a:spcPct val="80000"/>
              </a:lnSpc>
            </a:pPr>
            <a:endParaRPr lang="cs-CZ" altLang="cs-CZ" sz="2000"/>
          </a:p>
          <a:p>
            <a:pPr eaLnBrk="1" hangingPunct="1">
              <a:lnSpc>
                <a:spcPct val="80000"/>
              </a:lnSpc>
            </a:pPr>
            <a:r>
              <a:rPr lang="cs-CZ" altLang="cs-CZ" sz="1600" u="sng"/>
              <a:t>Příklad: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600"/>
              <a:t>Hodnota -3,1415 = -31415 x 10</a:t>
            </a:r>
            <a:r>
              <a:rPr lang="cs-CZ" altLang="cs-CZ" sz="1600" baseline="30000"/>
              <a:t>-4 </a:t>
            </a:r>
            <a:r>
              <a:rPr lang="cs-CZ" altLang="cs-CZ" sz="1600"/>
              <a:t> (zbavili jsme se desetinné části)</a:t>
            </a:r>
            <a:endParaRPr lang="cs-CZ" altLang="cs-CZ" sz="1600" baseline="30000"/>
          </a:p>
          <a:p>
            <a:pPr lvl="1" eaLnBrk="1" hangingPunct="1">
              <a:lnSpc>
                <a:spcPct val="80000"/>
              </a:lnSpc>
            </a:pPr>
            <a:r>
              <a:rPr lang="cs-CZ" altLang="cs-CZ" sz="1600"/>
              <a:t>31415 = (111101010110111)</a:t>
            </a:r>
            <a:r>
              <a:rPr lang="cs-CZ" altLang="cs-CZ" sz="1600" baseline="-25000"/>
              <a:t>2</a:t>
            </a:r>
          </a:p>
          <a:p>
            <a:pPr lvl="1" eaLnBrk="1" hangingPunct="1">
              <a:lnSpc>
                <a:spcPct val="80000"/>
              </a:lnSpc>
            </a:pPr>
            <a:r>
              <a:rPr lang="cs-CZ" altLang="cs-CZ" sz="1600"/>
              <a:t>4 = (100)</a:t>
            </a:r>
            <a:r>
              <a:rPr lang="cs-CZ" altLang="cs-CZ" sz="1600" baseline="-25000"/>
              <a:t>2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600" baseline="-25000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763713" y="5876925"/>
            <a:ext cx="22320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111101010110111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3995738" y="5876925"/>
            <a:ext cx="43338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1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331913" y="5876925"/>
            <a:ext cx="43338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1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4427538" y="5876925"/>
            <a:ext cx="108108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000100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5399088" y="4724400"/>
            <a:ext cx="3744912" cy="9159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Ukázkový jednoduchý 24-bitový kód používá 16 bitů pro hodnotu a 6 bitů pro exponent.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2051050" y="6237288"/>
            <a:ext cx="1800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hodnota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4500563" y="6237288"/>
            <a:ext cx="1800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exponent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539750" y="5300663"/>
            <a:ext cx="17272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Znaménko 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0+ 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1 -</a:t>
            </a: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1116013" y="5589588"/>
            <a:ext cx="360362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3348038" y="5373688"/>
            <a:ext cx="19446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/>
              <a:t>Znaménko exponentu</a:t>
            </a:r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4067175" y="566102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2484438" y="4868863"/>
            <a:ext cx="0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1835150" y="5157788"/>
            <a:ext cx="273685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79889" name="Text Box 17"/>
          <p:cNvSpPr txBox="1">
            <a:spLocks noChangeArrowheads="1"/>
          </p:cNvSpPr>
          <p:nvPr/>
        </p:nvSpPr>
        <p:spPr bwMode="auto">
          <a:xfrm>
            <a:off x="3132138" y="1916113"/>
            <a:ext cx="4895850" cy="1741487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Poznámka: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Uvedený kód je opravdu pouze ukázkový.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Skutečně používané kódy používají mnohem více bitů a pro exponent se nepoužívá mocnina desítky, ale mocnina dvojky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Bajt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100"/>
              <a:t>Počítače, mikroprocesory a zařízení výpočetní techniky obvykle nepracují s jednotlivými bity, ale zpracovávají data ve větších </a:t>
            </a:r>
            <a:r>
              <a:rPr lang="cs-CZ" altLang="cs-CZ" sz="2100" b="1"/>
              <a:t>kvantech</a:t>
            </a:r>
            <a:r>
              <a:rPr lang="cs-CZ" altLang="cs-CZ" sz="2100"/>
              <a:t> (porcích) naráz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Základní porcí, ve kterých jsou data v informatice zpracovávána, je skupina osmi bitů zvaná </a:t>
            </a:r>
            <a:r>
              <a:rPr lang="cs-CZ" altLang="cs-CZ" sz="2100" b="1"/>
              <a:t>Bajt</a:t>
            </a:r>
            <a:r>
              <a:rPr lang="cs-CZ" altLang="cs-CZ" sz="2100"/>
              <a:t> – anglicky </a:t>
            </a:r>
            <a:r>
              <a:rPr lang="cs-CZ" altLang="cs-CZ" sz="2100" b="1"/>
              <a:t>Byte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Slovo </a:t>
            </a:r>
            <a:r>
              <a:rPr lang="cs-CZ" altLang="cs-CZ" sz="2100" b="1" i="1"/>
              <a:t>byte</a:t>
            </a:r>
            <a:r>
              <a:rPr lang="cs-CZ" altLang="cs-CZ" sz="2100"/>
              <a:t> pochází z anglického slova </a:t>
            </a:r>
            <a:r>
              <a:rPr lang="cs-CZ" altLang="cs-CZ" sz="2100" b="1" i="1"/>
              <a:t>bite</a:t>
            </a:r>
            <a:r>
              <a:rPr lang="cs-CZ" altLang="cs-CZ" sz="2100"/>
              <a:t> (</a:t>
            </a:r>
            <a:r>
              <a:rPr lang="cs-CZ" altLang="cs-CZ" sz="2100" i="1"/>
              <a:t>sousto</a:t>
            </a:r>
            <a:r>
              <a:rPr lang="cs-CZ" altLang="cs-CZ" sz="2100"/>
              <a:t>, tzn. nejmenší objem dat, s kterým počítač dokáže manipulovat), které bylo upraveno (i</a:t>
            </a:r>
            <a:r>
              <a:rPr lang="cs-CZ" altLang="cs-CZ" sz="2100">
                <a:cs typeface="Arial" panose="020B0604020202020204" pitchFamily="34" charset="0"/>
              </a:rPr>
              <a:t>→</a:t>
            </a:r>
            <a:r>
              <a:rPr lang="cs-CZ" altLang="cs-CZ" sz="2100"/>
              <a:t>y), aby se předešlo záměně se slovem </a:t>
            </a:r>
            <a:r>
              <a:rPr lang="cs-CZ" altLang="cs-CZ" sz="2100" b="1" i="1"/>
              <a:t>bit</a:t>
            </a:r>
            <a:r>
              <a:rPr lang="cs-CZ" altLang="cs-CZ" sz="2100"/>
              <a:t> 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/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Termín </a:t>
            </a:r>
            <a:r>
              <a:rPr lang="cs-CZ" altLang="cs-CZ" sz="2100" b="1"/>
              <a:t>byte</a:t>
            </a:r>
            <a:r>
              <a:rPr lang="cs-CZ" altLang="cs-CZ" sz="2100"/>
              <a:t> zavedl Werner Buchholz v roce 1956, při práci na počítači IBM Stretch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Zpočátku tento termín popisoval skupinu 1-6 bitů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100"/>
              <a:t>Později se osmibitový byte stal standardem pro počítač IBM System/360 a jeho popularita pak vedla k tomu, že osmibitový bajt je dnes standardem 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Bajt</a:t>
            </a:r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2411413" y="2708275"/>
            <a:ext cx="417671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5400"/>
              <a:t>01010110</a:t>
            </a:r>
          </a:p>
        </p:txBody>
      </p:sp>
      <p:sp>
        <p:nvSpPr>
          <p:cNvPr id="20484" name="Line 6"/>
          <p:cNvSpPr>
            <a:spLocks noChangeShapeType="1"/>
          </p:cNvSpPr>
          <p:nvPr/>
        </p:nvSpPr>
        <p:spPr bwMode="auto">
          <a:xfrm flipH="1" flipV="1">
            <a:off x="5580063" y="3429000"/>
            <a:ext cx="649287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6156325" y="4149725"/>
            <a:ext cx="165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0.bit</a:t>
            </a:r>
          </a:p>
        </p:txBody>
      </p:sp>
      <p:sp>
        <p:nvSpPr>
          <p:cNvPr id="20486" name="Line 8"/>
          <p:cNvSpPr>
            <a:spLocks noChangeShapeType="1"/>
          </p:cNvSpPr>
          <p:nvPr/>
        </p:nvSpPr>
        <p:spPr bwMode="auto">
          <a:xfrm flipV="1">
            <a:off x="1476375" y="3429000"/>
            <a:ext cx="107950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1116013" y="4292600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7.bit</a:t>
            </a:r>
          </a:p>
        </p:txBody>
      </p:sp>
      <p:sp>
        <p:nvSpPr>
          <p:cNvPr id="20488" name="Line 10"/>
          <p:cNvSpPr>
            <a:spLocks noChangeShapeType="1"/>
          </p:cNvSpPr>
          <p:nvPr/>
        </p:nvSpPr>
        <p:spPr bwMode="auto">
          <a:xfrm flipH="1">
            <a:off x="4716463" y="2060575"/>
            <a:ext cx="863600" cy="865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0489" name="Text Box 11"/>
          <p:cNvSpPr txBox="1">
            <a:spLocks noChangeArrowheads="1"/>
          </p:cNvSpPr>
          <p:nvPr/>
        </p:nvSpPr>
        <p:spPr bwMode="auto">
          <a:xfrm>
            <a:off x="5508625" y="1773238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2.bit</a:t>
            </a:r>
          </a:p>
        </p:txBody>
      </p:sp>
      <p:sp>
        <p:nvSpPr>
          <p:cNvPr id="20490" name="Text Box 12"/>
          <p:cNvSpPr txBox="1">
            <a:spLocks noChangeArrowheads="1"/>
          </p:cNvSpPr>
          <p:nvPr/>
        </p:nvSpPr>
        <p:spPr bwMode="auto">
          <a:xfrm>
            <a:off x="1476375" y="5084763"/>
            <a:ext cx="5256213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Pozor na pořádová čísla jednotlivých bitů !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Bajt má </a:t>
            </a:r>
            <a:r>
              <a:rPr lang="cs-CZ" altLang="cs-CZ" b="1"/>
              <a:t>8 bitů</a:t>
            </a:r>
            <a:r>
              <a:rPr lang="cs-CZ" altLang="cs-CZ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Bajt má </a:t>
            </a:r>
            <a:r>
              <a:rPr lang="cs-CZ" altLang="cs-CZ" b="1"/>
              <a:t>nultý</a:t>
            </a:r>
            <a:r>
              <a:rPr lang="cs-CZ" altLang="cs-CZ"/>
              <a:t> až </a:t>
            </a:r>
            <a:r>
              <a:rPr lang="cs-CZ" altLang="cs-CZ" b="1"/>
              <a:t>sedmý</a:t>
            </a:r>
            <a:r>
              <a:rPr lang="cs-CZ" altLang="cs-CZ"/>
              <a:t> bit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Bajt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2411413" y="2708275"/>
            <a:ext cx="417671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5400"/>
              <a:t>01010110</a:t>
            </a: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H="1" flipV="1">
            <a:off x="5508625" y="3429000"/>
            <a:ext cx="649288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5795963" y="4221163"/>
            <a:ext cx="3024187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Nejnižší bit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LSB – Least significant bit</a:t>
            </a: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 flipV="1">
            <a:off x="1476375" y="3429000"/>
            <a:ext cx="107950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1116013" y="4292600"/>
            <a:ext cx="2879725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Nejvyšší bit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MSB – most significant bit</a:t>
            </a:r>
          </a:p>
        </p:txBody>
      </p:sp>
      <p:sp>
        <p:nvSpPr>
          <p:cNvPr id="21512" name="Line 8"/>
          <p:cNvSpPr>
            <a:spLocks noChangeShapeType="1"/>
          </p:cNvSpPr>
          <p:nvPr/>
        </p:nvSpPr>
        <p:spPr bwMode="auto">
          <a:xfrm flipH="1">
            <a:off x="4716463" y="1989138"/>
            <a:ext cx="8636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5508625" y="1700213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2.bit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Co je to počítač 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b="1"/>
              <a:t>Počítač</a:t>
            </a:r>
            <a:r>
              <a:rPr lang="cs-CZ" altLang="cs-CZ"/>
              <a:t> je zařízení, které podle předem připraveného </a:t>
            </a:r>
            <a:r>
              <a:rPr lang="cs-CZ" altLang="cs-CZ" b="1"/>
              <a:t>programu</a:t>
            </a:r>
            <a:r>
              <a:rPr lang="cs-CZ" altLang="cs-CZ"/>
              <a:t> zpracovává </a:t>
            </a:r>
            <a:r>
              <a:rPr lang="cs-CZ" altLang="cs-CZ" b="1"/>
              <a:t>data</a:t>
            </a:r>
          </a:p>
          <a:p>
            <a:pPr eaLnBrk="1" hangingPunct="1"/>
            <a:r>
              <a:rPr lang="cs-CZ" altLang="cs-CZ" b="1"/>
              <a:t>Data</a:t>
            </a:r>
            <a:r>
              <a:rPr lang="cs-CZ" altLang="cs-CZ"/>
              <a:t> = informace (čísla, text, zvuk, obraz, výsledky měření, signály z čidel…)</a:t>
            </a:r>
          </a:p>
          <a:p>
            <a:pPr eaLnBrk="1" hangingPunct="1"/>
            <a:r>
              <a:rPr lang="cs-CZ" altLang="cs-CZ" b="1"/>
              <a:t>Program</a:t>
            </a:r>
            <a:r>
              <a:rPr lang="cs-CZ" altLang="cs-CZ"/>
              <a:t> = posloupnost instrukcí</a:t>
            </a:r>
          </a:p>
          <a:p>
            <a:pPr eaLnBrk="1" hangingPunct="1"/>
            <a:r>
              <a:rPr lang="cs-CZ" altLang="cs-CZ" b="1"/>
              <a:t>Instrukce</a:t>
            </a:r>
            <a:r>
              <a:rPr lang="cs-CZ" altLang="cs-CZ"/>
              <a:t> = jednorázový povel, který umí počítač vykonat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Bajt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6624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900" b="1"/>
              <a:t>Stav bajtu</a:t>
            </a:r>
            <a:r>
              <a:rPr lang="cs-CZ" altLang="cs-CZ" sz="1900"/>
              <a:t> lze vyjádřit třemi typickými způsoby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/>
          </a:p>
          <a:p>
            <a:pPr eaLnBrk="1" hangingPunct="1">
              <a:lnSpc>
                <a:spcPct val="80000"/>
              </a:lnSpc>
            </a:pPr>
            <a:r>
              <a:rPr lang="cs-CZ" altLang="cs-CZ" sz="1900" u="sng"/>
              <a:t>8-bitová kombinace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 "/>
            </a:pPr>
            <a:r>
              <a:rPr lang="cs-CZ" altLang="cs-CZ" sz="1700" b="1">
                <a:solidFill>
                  <a:srgbClr val="FF3300"/>
                </a:solidFill>
              </a:rPr>
              <a:t>11000101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 "/>
            </a:pPr>
            <a:r>
              <a:rPr lang="cs-CZ" altLang="cs-CZ" sz="1900"/>
              <a:t>Bajt je osmice bitů, každý bit má stav 0/1. Bajt lze tedy vyjádřit jako kombinaci stavů osmi bitů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/>
          </a:p>
          <a:p>
            <a:pPr eaLnBrk="1" hangingPunct="1">
              <a:lnSpc>
                <a:spcPct val="80000"/>
              </a:lnSpc>
            </a:pPr>
            <a:r>
              <a:rPr lang="cs-CZ" altLang="cs-CZ" sz="1900" u="sng"/>
              <a:t>Hodnota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 "/>
            </a:pPr>
            <a:r>
              <a:rPr lang="cs-CZ" altLang="cs-CZ" sz="1700" b="1">
                <a:solidFill>
                  <a:srgbClr val="FF3300"/>
                </a:solidFill>
              </a:rPr>
              <a:t>197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 "/>
            </a:pPr>
            <a:r>
              <a:rPr lang="cs-CZ" altLang="cs-CZ" sz="1900"/>
              <a:t>Osm bitů lze chápat jako osmiciferné binární číslo. Takové číslo může nabývat hodnot 0-255 (00000000b až 11111111b)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/>
          </a:p>
          <a:p>
            <a:pPr eaLnBrk="1" hangingPunct="1">
              <a:lnSpc>
                <a:spcPct val="80000"/>
              </a:lnSpc>
            </a:pPr>
            <a:r>
              <a:rPr lang="cs-CZ" altLang="cs-CZ" sz="1900" u="sng"/>
              <a:t>Hexadecimální hodnota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 "/>
            </a:pPr>
            <a:r>
              <a:rPr lang="cs-CZ" altLang="cs-CZ" sz="1700" b="1">
                <a:solidFill>
                  <a:srgbClr val="FF3300"/>
                </a:solidFill>
              </a:rPr>
              <a:t>C5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 "/>
            </a:pPr>
            <a:r>
              <a:rPr lang="cs-CZ" altLang="cs-CZ" sz="1900"/>
              <a:t>Tento způsob je nejpoužívanější, protože je nejúspornější (jakýkoliv stav bajtů lze zapsat pomocí dvou cifer) a snadno vzájemně převeditelný na kombinaci osmi bitů (4 bity = 1 hex. cifra)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Bajty a bity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556792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600" b="1" dirty="0"/>
              <a:t>Bajt</a:t>
            </a:r>
            <a:r>
              <a:rPr lang="cs-CZ" altLang="cs-CZ" sz="1600" dirty="0"/>
              <a:t> označujeme písmenkem velké </a:t>
            </a:r>
            <a:r>
              <a:rPr lang="cs-CZ" altLang="cs-CZ" sz="1600" b="1" dirty="0"/>
              <a:t>B</a:t>
            </a:r>
          </a:p>
          <a:p>
            <a:pPr eaLnBrk="1" hangingPunct="1"/>
            <a:r>
              <a:rPr lang="cs-CZ" altLang="cs-CZ" sz="1600" dirty="0"/>
              <a:t>Pozor na záměnu </a:t>
            </a:r>
            <a:r>
              <a:rPr lang="cs-CZ" altLang="cs-CZ" sz="1600" b="1" dirty="0"/>
              <a:t>b</a:t>
            </a:r>
            <a:r>
              <a:rPr lang="cs-CZ" altLang="cs-CZ" sz="1600" dirty="0"/>
              <a:t> a </a:t>
            </a:r>
            <a:r>
              <a:rPr lang="cs-CZ" altLang="cs-CZ" sz="1600" b="1" dirty="0"/>
              <a:t>B</a:t>
            </a:r>
            <a:r>
              <a:rPr lang="cs-CZ" altLang="cs-CZ" sz="1600" dirty="0"/>
              <a:t> (bit, Bajt)</a:t>
            </a:r>
          </a:p>
          <a:p>
            <a:pPr eaLnBrk="1" hangingPunct="1"/>
            <a:r>
              <a:rPr lang="cs-CZ" altLang="cs-CZ" sz="1600" dirty="0"/>
              <a:t>Pro co nejvyšší jednoznačnost se proto bit někdy nezkracuje a ponechává se jako „</a:t>
            </a:r>
            <a:r>
              <a:rPr lang="cs-CZ" altLang="cs-CZ" sz="1600" b="1" dirty="0"/>
              <a:t>bit</a:t>
            </a:r>
            <a:r>
              <a:rPr lang="cs-CZ" altLang="cs-CZ" sz="1600" dirty="0"/>
              <a:t>“ (např. </a:t>
            </a:r>
            <a:r>
              <a:rPr lang="cs-CZ" altLang="cs-CZ" sz="1600" b="1" dirty="0"/>
              <a:t>Mbit/s</a:t>
            </a:r>
            <a:r>
              <a:rPr lang="cs-CZ" altLang="cs-CZ" sz="1600" dirty="0"/>
              <a:t> pro megabit za sekundu) </a:t>
            </a:r>
          </a:p>
          <a:p>
            <a:pPr eaLnBrk="1" hangingPunct="1"/>
            <a:r>
              <a:rPr lang="cs-CZ" altLang="cs-CZ" sz="1600" dirty="0"/>
              <a:t>S bajty i bity se používají běžné předpony soustavy SI jako kilo-, mega-, giga- </a:t>
            </a:r>
          </a:p>
          <a:p>
            <a:pPr eaLnBrk="1" hangingPunct="1"/>
            <a:r>
              <a:rPr lang="cs-CZ" altLang="cs-CZ" sz="1600" dirty="0"/>
              <a:t>například 23 GB, 8 Mb/s</a:t>
            </a:r>
          </a:p>
          <a:p>
            <a:pPr eaLnBrk="1" hangingPunct="1"/>
            <a:r>
              <a:rPr lang="cs-CZ" altLang="cs-CZ" sz="1600" dirty="0"/>
              <a:t>Tyto předpony však mají obvykle odlišný význam, který je nutno rozlišit z kontextu</a:t>
            </a:r>
          </a:p>
          <a:p>
            <a:pPr eaLnBrk="1" hangingPunct="1"/>
            <a:r>
              <a:rPr lang="cs-CZ" altLang="cs-CZ" sz="1600" dirty="0"/>
              <a:t>Z technologických důvodů jsou velikosti polovodičových počítačových pamětí rovny nějaké mocnině dvou (1024 B, 2048 B, 4096 B, 8192 B …..)</a:t>
            </a:r>
          </a:p>
          <a:p>
            <a:pPr eaLnBrk="1" hangingPunct="1"/>
            <a:r>
              <a:rPr lang="cs-CZ" altLang="cs-CZ" sz="1600" dirty="0"/>
              <a:t>Polovodičová paměť nikdy nebude mít kapacitu 1000 bajtů, ale vždy bude vyrobena s kapacitou 1024 bajtů (proč tomu tak je, se dozvíme později)</a:t>
            </a:r>
          </a:p>
          <a:p>
            <a:pPr eaLnBrk="1" hangingPunct="1"/>
            <a:r>
              <a:rPr lang="cs-CZ" altLang="cs-CZ" sz="1600" b="1" dirty="0"/>
              <a:t>1024 = 2</a:t>
            </a:r>
            <a:r>
              <a:rPr lang="cs-CZ" altLang="cs-CZ" sz="1600" b="1" baseline="30000" dirty="0"/>
              <a:t>10</a:t>
            </a:r>
          </a:p>
          <a:p>
            <a:pPr eaLnBrk="1" hangingPunct="1"/>
            <a:r>
              <a:rPr lang="cs-CZ" altLang="cs-CZ" sz="1600" dirty="0"/>
              <a:t>Z tohoto důvodu byl v informatice od počátku předponě </a:t>
            </a:r>
            <a:r>
              <a:rPr lang="cs-CZ" altLang="cs-CZ" sz="1600" b="1" dirty="0"/>
              <a:t>kilo-</a:t>
            </a:r>
            <a:r>
              <a:rPr lang="cs-CZ" altLang="cs-CZ" sz="1600" dirty="0"/>
              <a:t> přiřazen násobek </a:t>
            </a:r>
            <a:r>
              <a:rPr lang="cs-CZ" altLang="cs-CZ" sz="1600" b="1" dirty="0"/>
              <a:t>1024x</a:t>
            </a:r>
          </a:p>
          <a:p>
            <a:pPr eaLnBrk="1" hangingPunct="1"/>
            <a:r>
              <a:rPr lang="cs-CZ" altLang="cs-CZ" sz="1600" dirty="0"/>
              <a:t>Předpona </a:t>
            </a:r>
            <a:r>
              <a:rPr lang="cs-CZ" altLang="cs-CZ" sz="1600" b="1" dirty="0"/>
              <a:t>mega-</a:t>
            </a:r>
            <a:r>
              <a:rPr lang="cs-CZ" altLang="cs-CZ" sz="1600" dirty="0"/>
              <a:t> je potom násobek </a:t>
            </a:r>
            <a:r>
              <a:rPr lang="cs-CZ" altLang="cs-CZ" sz="1600" b="1" dirty="0"/>
              <a:t>2</a:t>
            </a:r>
            <a:r>
              <a:rPr lang="cs-CZ" altLang="cs-CZ" sz="1600" b="1" baseline="30000" dirty="0"/>
              <a:t>20</a:t>
            </a:r>
            <a:r>
              <a:rPr lang="cs-CZ" altLang="cs-CZ" sz="1600" dirty="0"/>
              <a:t> tedy 1024x1024, což je 1048576</a:t>
            </a:r>
          </a:p>
          <a:p>
            <a:pPr eaLnBrk="1" hangingPunct="1"/>
            <a:r>
              <a:rPr lang="cs-CZ" altLang="cs-CZ" sz="1600" dirty="0"/>
              <a:t>Tyto upravené předpony se používají při vyjadřování velikosti </a:t>
            </a:r>
            <a:r>
              <a:rPr lang="cs-CZ" altLang="cs-CZ" sz="1600" b="1" dirty="0"/>
              <a:t>polovodičových pamětí</a:t>
            </a:r>
            <a:r>
              <a:rPr lang="cs-CZ" altLang="cs-CZ" sz="1600" dirty="0"/>
              <a:t>, zatímco například kapacity </a:t>
            </a:r>
            <a:r>
              <a:rPr lang="cs-CZ" altLang="cs-CZ" sz="1600" b="1" dirty="0"/>
              <a:t>pevných disků a dalších úložišť </a:t>
            </a:r>
            <a:r>
              <a:rPr lang="cs-CZ" altLang="cs-CZ" sz="1600" dirty="0"/>
              <a:t>používají dekadické předpony. Bez znalosti kontextu tedy může být složité určit, jaký význam byl zamýšlen, přičemž rozdíl může dosahovat až několika procent </a:t>
            </a:r>
          </a:p>
          <a:p>
            <a:pPr eaLnBrk="1" hangingPunct="1">
              <a:lnSpc>
                <a:spcPct val="80000"/>
              </a:lnSpc>
            </a:pPr>
            <a:endParaRPr lang="cs-CZ" altLang="cs-CZ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Kilo, Mega, Giga, Tera….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2816"/>
            <a:ext cx="8229600" cy="44116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1 MB paměti RAM je 1048576 bajtů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1 MB kapacity disku je 1000000 bajtů</a:t>
            </a:r>
          </a:p>
          <a:p>
            <a:pPr eaLnBrk="1" hangingPunct="1">
              <a:lnSpc>
                <a:spcPct val="80000"/>
              </a:lnSpc>
            </a:pPr>
            <a:endParaRPr lang="cs-CZ" altLang="cs-CZ" sz="17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nejasnosti kolem skutečné kapacity prodávaných pamětí a disků vedly k právním sporům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V prosinci 1998 proto IEC vytvořila dodatek k normě IEC 60027-2, ve kterém zavedla pro počítačové jednotky nový systém označování násobků.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V tomto systému bylo pro původní „velké kilo“ = 1024 B navrženo označení </a:t>
            </a:r>
            <a:r>
              <a:rPr lang="cs-CZ" altLang="cs-CZ" sz="1700" b="1" dirty="0" err="1"/>
              <a:t>kibibyte</a:t>
            </a:r>
            <a:r>
              <a:rPr lang="cs-CZ" altLang="cs-CZ" sz="1700" dirty="0"/>
              <a:t> a značka </a:t>
            </a:r>
            <a:r>
              <a:rPr lang="cs-CZ" altLang="cs-CZ" sz="1700" b="1" dirty="0" err="1"/>
              <a:t>KiB</a:t>
            </a:r>
            <a:endParaRPr lang="cs-CZ" altLang="cs-CZ" sz="1700" b="1" dirty="0"/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Zatímco jednotka </a:t>
            </a:r>
            <a:r>
              <a:rPr lang="cs-CZ" altLang="cs-CZ" sz="1700" b="1" dirty="0"/>
              <a:t>kilobyte</a:t>
            </a:r>
            <a:r>
              <a:rPr lang="cs-CZ" altLang="cs-CZ" sz="1700" dirty="0"/>
              <a:t> (se značkou </a:t>
            </a:r>
            <a:r>
              <a:rPr lang="cs-CZ" altLang="cs-CZ" sz="1700" b="1" dirty="0"/>
              <a:t>kB</a:t>
            </a:r>
            <a:r>
              <a:rPr lang="cs-CZ" altLang="cs-CZ" sz="1700" dirty="0"/>
              <a:t>) označuje </a:t>
            </a:r>
            <a:r>
              <a:rPr lang="cs-CZ" altLang="cs-CZ" sz="1700" b="1" dirty="0"/>
              <a:t>1000 B</a:t>
            </a:r>
            <a:r>
              <a:rPr lang="cs-CZ" altLang="cs-CZ" sz="1700" dirty="0"/>
              <a:t>, tak jak je obvyklé v soustavě SI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To ale nebyl šťastný krok….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Nové předpony </a:t>
            </a:r>
            <a:r>
              <a:rPr lang="cs-CZ" altLang="cs-CZ" sz="1700" b="1" dirty="0" err="1"/>
              <a:t>Ki</a:t>
            </a:r>
            <a:r>
              <a:rPr lang="cs-CZ" altLang="cs-CZ" sz="1700" dirty="0"/>
              <a:t>, </a:t>
            </a:r>
            <a:r>
              <a:rPr lang="cs-CZ" altLang="cs-CZ" sz="1700" b="1" dirty="0"/>
              <a:t>Mi</a:t>
            </a:r>
            <a:r>
              <a:rPr lang="cs-CZ" altLang="cs-CZ" sz="1700" dirty="0"/>
              <a:t> se příliš neujaly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Stará literatura a dokumenty navíc používají pouze </a:t>
            </a:r>
            <a:r>
              <a:rPr lang="cs-CZ" altLang="cs-CZ" sz="1700" b="1" dirty="0"/>
              <a:t>kB</a:t>
            </a:r>
            <a:r>
              <a:rPr lang="cs-CZ" altLang="cs-CZ" sz="1700" dirty="0"/>
              <a:t>, </a:t>
            </a:r>
            <a:r>
              <a:rPr lang="cs-CZ" altLang="cs-CZ" sz="1700" b="1" dirty="0"/>
              <a:t>MB</a:t>
            </a:r>
            <a:r>
              <a:rPr lang="cs-CZ" altLang="cs-CZ" sz="1700" dirty="0"/>
              <a:t>, </a:t>
            </a:r>
            <a:r>
              <a:rPr lang="cs-CZ" altLang="cs-CZ" sz="1700" b="1" dirty="0"/>
              <a:t>GB</a:t>
            </a:r>
            <a:r>
              <a:rPr lang="cs-CZ" altLang="cs-CZ" sz="1700" dirty="0"/>
              <a:t> a v drtivé většině případů je tím myšlen násobek 1024 (tedy pravý opak nového významu této předpony)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dirty="0"/>
              <a:t>Chaos se tedy bohužel ještě prohloubil</a:t>
            </a:r>
          </a:p>
        </p:txBody>
      </p:sp>
      <p:sp>
        <p:nvSpPr>
          <p:cNvPr id="4" name="TextovéPole 1">
            <a:extLst>
              <a:ext uri="{FF2B5EF4-FFF2-40B4-BE49-F238E27FC236}">
                <a16:creationId xmlns:a16="http://schemas.microsoft.com/office/drawing/2014/main" id="{2D599E22-A589-47BA-AE6F-953E41138F71}"/>
              </a:ext>
            </a:extLst>
          </p:cNvPr>
          <p:cNvSpPr txBox="1"/>
          <p:nvPr/>
        </p:nvSpPr>
        <p:spPr>
          <a:xfrm>
            <a:off x="5292080" y="1696816"/>
            <a:ext cx="30963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cs-CZ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cs-CZ" dirty="0"/>
              <a:t>Správně by mělo být 1 </a:t>
            </a:r>
            <a:r>
              <a:rPr lang="cs-CZ" dirty="0" err="1"/>
              <a:t>MiB</a:t>
            </a:r>
            <a:endParaRPr lang="cs-CZ" dirty="0"/>
          </a:p>
        </p:txBody>
      </p: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B3B310F2-4EED-48C2-8421-06B06DA65B54}"/>
              </a:ext>
            </a:extLst>
          </p:cNvPr>
          <p:cNvCxnSpPr>
            <a:stCxn id="4" idx="1"/>
          </p:cNvCxnSpPr>
          <p:nvPr/>
        </p:nvCxnSpPr>
        <p:spPr>
          <a:xfrm flipH="1">
            <a:off x="4355976" y="1881482"/>
            <a:ext cx="93610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Význam předpon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251045"/>
              </p:ext>
            </p:extLst>
          </p:nvPr>
        </p:nvGraphicFramePr>
        <p:xfrm>
          <a:off x="457200" y="1719263"/>
          <a:ext cx="8229600" cy="14833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2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 err="1"/>
                        <a:t>Ki</a:t>
                      </a:r>
                      <a:endParaRPr lang="cs-CZ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 err="1"/>
                        <a:t>Kibi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/>
                        <a:t>2</a:t>
                      </a:r>
                      <a:r>
                        <a:rPr lang="cs-CZ" b="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Mebi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  <a:r>
                        <a:rPr lang="cs-CZ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1024*1024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=1048576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 err="1"/>
                        <a:t>Gi</a:t>
                      </a:r>
                      <a:endParaRPr lang="cs-CZ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Gibi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  <a:r>
                        <a:rPr lang="cs-CZ" baseline="300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1024*1024*1024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=1073741824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Tebi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  <a:r>
                        <a:rPr lang="cs-CZ" baseline="30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1024*1024*1024*1024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=1099511627776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Zástupný symbol pro obsah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936295"/>
              </p:ext>
            </p:extLst>
          </p:nvPr>
        </p:nvGraphicFramePr>
        <p:xfrm>
          <a:off x="467544" y="3861048"/>
          <a:ext cx="8229600" cy="14782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26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cs-CZ" b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/>
                        <a:t>Kilo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baseline="0" dirty="0"/>
                        <a:t>10</a:t>
                      </a:r>
                      <a:r>
                        <a:rPr lang="cs-CZ" b="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Mega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aseline="0" dirty="0"/>
                        <a:t>10</a:t>
                      </a:r>
                      <a:r>
                        <a:rPr lang="cs-CZ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1000*1000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=milion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Giga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aseline="0" dirty="0"/>
                        <a:t>10</a:t>
                      </a:r>
                      <a:r>
                        <a:rPr lang="cs-CZ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1000*1000*1000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=miliarda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Tera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aseline="0" dirty="0"/>
                        <a:t>10</a:t>
                      </a:r>
                      <a:r>
                        <a:rPr lang="cs-CZ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1000*1000*1000*1000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=bilion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539552" y="5380672"/>
            <a:ext cx="8424936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Tato čísla nám připadají „kulatá“ a hezká, ale to je jen iluze díky desítkové soustavě. Používání desítkové soustavy, ale nemá žádný rozumný důvod a smysl. Jediný  důvod, proč v ní počítáme je ten, že jsme na ní od narození zvyklý a máme deset prstů. Ve skutečnosti jde z matematického hlediska o bezvýznamné hodnoty. </a:t>
            </a:r>
          </a:p>
        </p:txBody>
      </p:sp>
      <p:cxnSp>
        <p:nvCxnSpPr>
          <p:cNvPr id="7" name="Přímá spojnice se šipkou 6"/>
          <p:cNvCxnSpPr/>
          <p:nvPr/>
        </p:nvCxnSpPr>
        <p:spPr>
          <a:xfrm flipV="1">
            <a:off x="5364088" y="4653137"/>
            <a:ext cx="648072" cy="7275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60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Význam předpon vyjádřený v soustavách se základem 2</a:t>
            </a:r>
            <a:r>
              <a:rPr lang="cs-CZ" baseline="30000" dirty="0"/>
              <a:t>n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graphicFrame>
        <p:nvGraphicFramePr>
          <p:cNvPr id="4" name="Zástupný symbol pro obsah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924114"/>
              </p:ext>
            </p:extLst>
          </p:nvPr>
        </p:nvGraphicFramePr>
        <p:xfrm>
          <a:off x="457200" y="1719263"/>
          <a:ext cx="8229600" cy="17526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7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7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 err="1"/>
                        <a:t>Ki</a:t>
                      </a:r>
                      <a:endParaRPr lang="cs-CZ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 err="1"/>
                        <a:t>Kibi</a:t>
                      </a:r>
                      <a:endParaRPr lang="cs-CZ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/>
                        <a:t>2</a:t>
                      </a:r>
                      <a:r>
                        <a:rPr lang="cs-CZ" b="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b="0" dirty="0"/>
                        <a:t>(10000000000)</a:t>
                      </a:r>
                      <a:r>
                        <a:rPr lang="cs-CZ" b="0" baseline="-25000" dirty="0"/>
                        <a:t>2</a:t>
                      </a:r>
                      <a:r>
                        <a:rPr lang="cs-CZ" b="0" baseline="0" dirty="0"/>
                        <a:t> = 400 h</a:t>
                      </a:r>
                      <a:endParaRPr lang="cs-CZ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Mebi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  <a:r>
                        <a:rPr lang="cs-CZ" baseline="300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dirty="0"/>
                        <a:t>(100000000000000000000)</a:t>
                      </a:r>
                      <a:r>
                        <a:rPr lang="cs-CZ" b="0" baseline="-25000" dirty="0"/>
                        <a:t>2</a:t>
                      </a:r>
                      <a:r>
                        <a:rPr lang="cs-CZ" b="0" baseline="0" dirty="0"/>
                        <a:t>=100000 h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 err="1"/>
                        <a:t>Gi</a:t>
                      </a:r>
                      <a:endParaRPr lang="cs-CZ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Gibi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  <a:r>
                        <a:rPr lang="cs-CZ" baseline="300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dirty="0"/>
                        <a:t>(10000000000000000000000000000000)</a:t>
                      </a:r>
                      <a:r>
                        <a:rPr lang="cs-CZ" baseline="-25000" dirty="0"/>
                        <a:t>2</a:t>
                      </a:r>
                      <a:r>
                        <a:rPr lang="cs-CZ" dirty="0"/>
                        <a:t>=40000000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err="1"/>
                        <a:t>Tebi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</a:t>
                      </a:r>
                      <a:r>
                        <a:rPr lang="cs-CZ" baseline="30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/>
                        <a:t>(100000000000000000000000000000000000000000)</a:t>
                      </a:r>
                      <a:r>
                        <a:rPr lang="cs-CZ" baseline="-25000" dirty="0"/>
                        <a:t>2</a:t>
                      </a:r>
                      <a:r>
                        <a:rPr lang="cs-CZ" dirty="0"/>
                        <a:t>=10000000000h</a:t>
                      </a:r>
                    </a:p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Zástupný symbol pro obsah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542238"/>
              </p:ext>
            </p:extLst>
          </p:nvPr>
        </p:nvGraphicFramePr>
        <p:xfrm>
          <a:off x="467544" y="3861048"/>
          <a:ext cx="8229600" cy="16840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5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cs-CZ" b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dirty="0"/>
                        <a:t>Kilo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baseline="0" dirty="0"/>
                        <a:t>10</a:t>
                      </a:r>
                      <a:r>
                        <a:rPr lang="cs-CZ" b="0" baseline="30000" dirty="0"/>
                        <a:t>3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cs-CZ" sz="1200" b="0" dirty="0"/>
                        <a:t>(1111101000)</a:t>
                      </a:r>
                      <a:r>
                        <a:rPr lang="cs-CZ" b="0" baseline="-25000" dirty="0"/>
                        <a:t>2</a:t>
                      </a:r>
                      <a:r>
                        <a:rPr lang="cs-CZ" b="0" baseline="0" dirty="0"/>
                        <a:t> = 3E8 h</a:t>
                      </a:r>
                      <a:endParaRPr lang="cs-CZ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cs-CZ" b="1" dirty="0"/>
                        <a:t>M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cs-CZ" dirty="0" err="1"/>
                        <a:t>Mega</a:t>
                      </a:r>
                      <a:endParaRPr lang="cs-CZ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cs-CZ" baseline="0" dirty="0"/>
                        <a:t>10</a:t>
                      </a:r>
                      <a:r>
                        <a:rPr lang="cs-CZ" baseline="30000" dirty="0"/>
                        <a:t>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030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cs-CZ" sz="1200" b="0" dirty="0"/>
                        <a:t>(11110100001001000000)</a:t>
                      </a:r>
                      <a:r>
                        <a:rPr lang="cs-CZ" sz="1200" b="0" baseline="-25000" dirty="0"/>
                        <a:t>2</a:t>
                      </a:r>
                      <a:r>
                        <a:rPr lang="cs-CZ" sz="1200" b="0" dirty="0"/>
                        <a:t> </a:t>
                      </a:r>
                      <a:r>
                        <a:rPr lang="cs-CZ" b="0" dirty="0"/>
                        <a:t>= F4240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cs-CZ" b="1" dirty="0"/>
                        <a:t>G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cs-CZ" dirty="0"/>
                        <a:t>Giga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cs-CZ" baseline="0" dirty="0"/>
                        <a:t>10</a:t>
                      </a:r>
                      <a:r>
                        <a:rPr lang="cs-CZ" baseline="30000" dirty="0"/>
                        <a:t>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dirty="0"/>
                        <a:t>(111011100110101100101000000000)</a:t>
                      </a:r>
                      <a:r>
                        <a:rPr lang="cs-CZ" sz="1800" b="0" baseline="-25000" dirty="0"/>
                        <a:t>2</a:t>
                      </a:r>
                      <a:r>
                        <a:rPr lang="cs-CZ" sz="1800" b="0" dirty="0"/>
                        <a:t> </a:t>
                      </a:r>
                      <a:r>
                        <a:rPr lang="cs-CZ" b="0" dirty="0"/>
                        <a:t>= 3B9ACA00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cs-CZ" b="1" dirty="0"/>
                        <a:t>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cs-CZ" dirty="0" err="1"/>
                        <a:t>Tera</a:t>
                      </a:r>
                      <a:endParaRPr lang="cs-CZ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cs-CZ" baseline="0" dirty="0"/>
                        <a:t>10</a:t>
                      </a:r>
                      <a:r>
                        <a:rPr lang="cs-CZ" baseline="30000" dirty="0"/>
                        <a:t>12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200" dirty="0"/>
                        <a:t>(1110100011010100101001010001000000000000)</a:t>
                      </a:r>
                      <a:r>
                        <a:rPr lang="cs-CZ" sz="1200" baseline="-25000" dirty="0"/>
                        <a:t>2</a:t>
                      </a:r>
                      <a:r>
                        <a:rPr lang="cs-CZ" sz="1200" baseline="0" dirty="0"/>
                        <a:t> </a:t>
                      </a:r>
                      <a:r>
                        <a:rPr lang="cs-CZ" baseline="0" dirty="0"/>
                        <a:t>= E8D4A51000 h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ovéPole 5"/>
          <p:cNvSpPr txBox="1"/>
          <p:nvPr/>
        </p:nvSpPr>
        <p:spPr>
          <a:xfrm>
            <a:off x="395536" y="5517232"/>
            <a:ext cx="8208912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V soustavách se základem 2n již čísla milion, </a:t>
            </a:r>
            <a:r>
              <a:rPr lang="cs-CZ" dirty="0" err="1"/>
              <a:t>milarda</a:t>
            </a:r>
            <a:r>
              <a:rPr lang="cs-CZ" dirty="0"/>
              <a:t> a bilion nevypadají nijak sympaticky a kulatě. Naopak se ukazuje, že ve skutečnosti jsou daleko „hezčí a kulatější“ čísla vycházející z mocnin dvojky – tato čísla mají také mnohem větší matematický význam v mnoha aplikacích</a:t>
            </a:r>
          </a:p>
        </p:txBody>
      </p:sp>
      <p:cxnSp>
        <p:nvCxnSpPr>
          <p:cNvPr id="8" name="Přímá spojnice se šipkou 7"/>
          <p:cNvCxnSpPr/>
          <p:nvPr/>
        </p:nvCxnSpPr>
        <p:spPr>
          <a:xfrm flipV="1">
            <a:off x="2195736" y="4581128"/>
            <a:ext cx="3024336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se šipkou 9"/>
          <p:cNvCxnSpPr/>
          <p:nvPr/>
        </p:nvCxnSpPr>
        <p:spPr>
          <a:xfrm flipV="1">
            <a:off x="4067944" y="2428429"/>
            <a:ext cx="1152128" cy="36965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85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411662"/>
          </a:xfrm>
        </p:spPr>
        <p:txBody>
          <a:bodyPr/>
          <a:lstStyle/>
          <a:p>
            <a:pPr marL="0" indent="0">
              <a:buNone/>
            </a:pPr>
            <a:r>
              <a:rPr lang="cs-CZ" sz="2000" u="sng" dirty="0"/>
              <a:t>Příklad</a:t>
            </a:r>
          </a:p>
          <a:p>
            <a:r>
              <a:rPr lang="cs-CZ" sz="2000" dirty="0"/>
              <a:t>Nově zakoupený pevný disk má výrobcem udávanou kapacitu </a:t>
            </a:r>
            <a:r>
              <a:rPr lang="cs-CZ" sz="2000" b="1" dirty="0"/>
              <a:t>1 TB</a:t>
            </a:r>
            <a:r>
              <a:rPr lang="cs-CZ" sz="2000" dirty="0"/>
              <a:t>. Kolik volného místa na prázdném disku zobrazí OS Windows?</a:t>
            </a:r>
          </a:p>
          <a:p>
            <a:endParaRPr lang="cs-CZ" sz="2000" dirty="0"/>
          </a:p>
          <a:p>
            <a:r>
              <a:rPr lang="cs-CZ" sz="2000" dirty="0"/>
              <a:t>1 TB = 1 000 000 000 000 B dle výrobců disků</a:t>
            </a:r>
          </a:p>
          <a:p>
            <a:r>
              <a:rPr lang="cs-CZ" sz="2000" dirty="0"/>
              <a:t>OS Windows zobrazuje kapacitu paměti, ale i velikost souborů na disku a volné místo na disku v </a:t>
            </a:r>
            <a:r>
              <a:rPr lang="cs-CZ" sz="2000" dirty="0" err="1"/>
              <a:t>KiB</a:t>
            </a:r>
            <a:r>
              <a:rPr lang="cs-CZ" sz="2000" dirty="0"/>
              <a:t>, </a:t>
            </a:r>
            <a:r>
              <a:rPr lang="cs-CZ" sz="2000" dirty="0" err="1"/>
              <a:t>MiB</a:t>
            </a:r>
            <a:r>
              <a:rPr lang="cs-CZ" sz="2000" dirty="0"/>
              <a:t>, </a:t>
            </a:r>
            <a:r>
              <a:rPr lang="cs-CZ" sz="2000" dirty="0" err="1"/>
              <a:t>GiB</a:t>
            </a:r>
            <a:r>
              <a:rPr lang="cs-CZ" sz="2000" dirty="0"/>
              <a:t> a </a:t>
            </a:r>
            <a:r>
              <a:rPr lang="cs-CZ" sz="2000" dirty="0" err="1"/>
              <a:t>TiB</a:t>
            </a:r>
            <a:r>
              <a:rPr lang="cs-CZ" sz="2000" dirty="0"/>
              <a:t>, ale nesprávně je označuje jako KB</a:t>
            </a:r>
            <a:r>
              <a:rPr lang="cs-CZ" sz="2000"/>
              <a:t>, MB, </a:t>
            </a:r>
            <a:r>
              <a:rPr lang="cs-CZ" sz="2000" dirty="0"/>
              <a:t>GB a TB (takhle to ale v podstatě dělá dnes každý, novou normu téměř  všichni výrobci softwaru a hardwaru ignorují)</a:t>
            </a:r>
          </a:p>
          <a:p>
            <a:r>
              <a:rPr lang="cs-CZ" sz="2000" dirty="0"/>
              <a:t>1 TB = (</a:t>
            </a:r>
            <a:r>
              <a:rPr lang="cs-CZ" sz="2000" b="1" dirty="0"/>
              <a:t>1 000 000 000 000 </a:t>
            </a:r>
            <a:r>
              <a:rPr lang="cs-CZ" sz="2000" dirty="0"/>
              <a:t>/ 1024) </a:t>
            </a:r>
            <a:r>
              <a:rPr lang="cs-CZ" sz="2000" dirty="0" err="1"/>
              <a:t>KiB</a:t>
            </a:r>
            <a:r>
              <a:rPr lang="cs-CZ" sz="2000" dirty="0"/>
              <a:t> = 976 562 500 </a:t>
            </a:r>
            <a:r>
              <a:rPr lang="cs-CZ" sz="2000" dirty="0" err="1"/>
              <a:t>KiB</a:t>
            </a:r>
            <a:endParaRPr lang="cs-CZ" sz="2000" dirty="0"/>
          </a:p>
          <a:p>
            <a:r>
              <a:rPr lang="cs-CZ" sz="2000" dirty="0"/>
              <a:t>1 TB = (976562500 / 1024) </a:t>
            </a:r>
            <a:r>
              <a:rPr lang="cs-CZ" sz="2000" dirty="0" err="1"/>
              <a:t>MiB</a:t>
            </a:r>
            <a:r>
              <a:rPr lang="cs-CZ" sz="2000" dirty="0"/>
              <a:t> = 953 674 </a:t>
            </a:r>
            <a:r>
              <a:rPr lang="cs-CZ" sz="2000" dirty="0" err="1"/>
              <a:t>MiB</a:t>
            </a:r>
            <a:endParaRPr lang="cs-CZ" sz="2000" dirty="0"/>
          </a:p>
          <a:p>
            <a:r>
              <a:rPr lang="cs-CZ" sz="2000" dirty="0"/>
              <a:t>1 TB = (953674 / 1024) </a:t>
            </a:r>
            <a:r>
              <a:rPr lang="cs-CZ" sz="2000" dirty="0" err="1"/>
              <a:t>GiB</a:t>
            </a:r>
            <a:r>
              <a:rPr lang="cs-CZ" sz="2000" dirty="0"/>
              <a:t> = 931 </a:t>
            </a:r>
            <a:r>
              <a:rPr lang="cs-CZ" sz="2000" dirty="0" err="1"/>
              <a:t>GiB</a:t>
            </a:r>
            <a:endParaRPr lang="cs-CZ" sz="2000" dirty="0"/>
          </a:p>
          <a:p>
            <a:r>
              <a:rPr lang="cs-CZ" sz="2000" dirty="0"/>
              <a:t>OS Windows nám ukáží, že kapacita pevného disku </a:t>
            </a:r>
            <a:r>
              <a:rPr lang="cs-CZ" sz="2000" b="1" dirty="0"/>
              <a:t>931 GB </a:t>
            </a:r>
            <a:r>
              <a:rPr lang="cs-CZ" sz="2000" dirty="0"/>
              <a:t>(správně by to mělo být zobrazeno jako 931 </a:t>
            </a:r>
            <a:r>
              <a:rPr lang="cs-CZ" sz="2000" b="1" dirty="0" err="1"/>
              <a:t>GiB</a:t>
            </a:r>
            <a:r>
              <a:rPr lang="cs-CZ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1565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ASCII kód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700" i="1"/>
              <a:t>American Standard Code for Information Interchange</a:t>
            </a:r>
            <a:r>
              <a:rPr lang="cs-CZ" altLang="cs-CZ" sz="1700"/>
              <a:t> (americký standardní kód pro výměnu informací)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Nejpoužívanější kód pro převod </a:t>
            </a:r>
            <a:r>
              <a:rPr lang="cs-CZ" altLang="cs-CZ" sz="1700" b="1"/>
              <a:t>textu</a:t>
            </a:r>
            <a:r>
              <a:rPr lang="cs-CZ" altLang="cs-CZ" sz="1700"/>
              <a:t> (tedy písmen a znaků) do číslicové podoby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 b="1"/>
              <a:t>ASCII kód</a:t>
            </a:r>
            <a:r>
              <a:rPr lang="cs-CZ" altLang="cs-CZ" sz="1700"/>
              <a:t> je definován </a:t>
            </a:r>
            <a:r>
              <a:rPr lang="cs-CZ" altLang="cs-CZ" sz="1700" b="1"/>
              <a:t>tabulkou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Pro každý běžný zobrazitelný znak (písmena, číslice, interpunkční znaménka, běžné symboly) přiřazuje </a:t>
            </a:r>
            <a:r>
              <a:rPr lang="cs-CZ" altLang="cs-CZ" sz="1700" b="1"/>
              <a:t>osm bitů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ASCII kód tedy zakóduje </a:t>
            </a:r>
            <a:r>
              <a:rPr lang="cs-CZ" altLang="cs-CZ" sz="1700" b="1"/>
              <a:t>jeden znak</a:t>
            </a:r>
            <a:r>
              <a:rPr lang="cs-CZ" altLang="cs-CZ" sz="1700"/>
              <a:t> jako </a:t>
            </a:r>
            <a:r>
              <a:rPr lang="cs-CZ" altLang="cs-CZ" sz="1700" b="1"/>
              <a:t>jeden bajt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ASCII tabulka obsahuje 256 různých znaků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Prvních 128 znaků je dáno jednoznačně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Dalších 128 znaků (zakódováno bajty s hodnotou 128-255) není pevně dáno a může se lišit podle národního prostředí (různá kódování českých znaků apod.)</a:t>
            </a:r>
          </a:p>
          <a:p>
            <a:pPr eaLnBrk="1" hangingPunct="1">
              <a:lnSpc>
                <a:spcPct val="80000"/>
              </a:lnSpc>
            </a:pPr>
            <a:endParaRPr lang="cs-CZ" altLang="cs-CZ" sz="1700"/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Prvních 32 znaků (bajty 0 až 31) je „neviditelných“ – jde o speciální kódy pro nezobrazitelné znaky typu konec řádku, pípnutí, posun atd.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700"/>
              <a:t>Tyto neviditelné znaky se uplatňovaly například při ovládání starých tiskáren, které tiskly pouze ve znakovém režimu, nebo při přenosu znaků mezi vzdáleným terminálem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ASCII tabulka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800"/>
              <a:t>Ukázka části ASCII tabulky</a:t>
            </a:r>
          </a:p>
        </p:txBody>
      </p:sp>
      <p:pic>
        <p:nvPicPr>
          <p:cNvPr id="26628" name="Picture 5" descr="http://sorry.vse.cz/~xmard16/ascii/gifs/tab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381250"/>
            <a:ext cx="67722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4356100" y="908050"/>
            <a:ext cx="3240088" cy="17399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Bajty s hodnotou 128 -255 mohou v různých regionech různý význam (sloupečky IBM, ISO, Win, Kam odpovídají různým variantám kódování speciálních znaků)</a:t>
            </a:r>
          </a:p>
        </p:txBody>
      </p:sp>
      <p:sp>
        <p:nvSpPr>
          <p:cNvPr id="26630" name="Line 7"/>
          <p:cNvSpPr>
            <a:spLocks noChangeShapeType="1"/>
          </p:cNvSpPr>
          <p:nvPr/>
        </p:nvSpPr>
        <p:spPr bwMode="auto">
          <a:xfrm flipH="1">
            <a:off x="3995738" y="2060575"/>
            <a:ext cx="1655762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631" name="Text Box 9"/>
          <p:cNvSpPr txBox="1">
            <a:spLocks noChangeArrowheads="1"/>
          </p:cNvSpPr>
          <p:nvPr/>
        </p:nvSpPr>
        <p:spPr bwMode="auto">
          <a:xfrm>
            <a:off x="4859338" y="4005263"/>
            <a:ext cx="4284662" cy="187960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b="1"/>
              <a:t>AHOJ</a:t>
            </a:r>
            <a:r>
              <a:rPr lang="cs-CZ" altLang="cs-CZ"/>
              <a:t> lze zakódovat pomocí </a:t>
            </a:r>
            <a:r>
              <a:rPr lang="cs-CZ" altLang="cs-CZ" b="1"/>
              <a:t>4 bajtů</a:t>
            </a:r>
            <a:r>
              <a:rPr lang="cs-CZ" altLang="cs-CZ"/>
              <a:t> s hodnotami 65, 72, 79, 74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tj. </a:t>
            </a:r>
            <a:r>
              <a:rPr lang="cs-CZ" altLang="cs-CZ" i="1"/>
              <a:t>hexadecimálně:</a:t>
            </a:r>
            <a:r>
              <a:rPr lang="cs-CZ" altLang="cs-CZ"/>
              <a:t> 41, 48, 4F, 4A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tj. </a:t>
            </a:r>
            <a:r>
              <a:rPr lang="cs-CZ" altLang="cs-CZ" i="1"/>
              <a:t>dvaatřicetibitově: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01000001010010000100111101001010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B3B5FD-DC07-48D8-88F5-F9631A3F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41A944C3-2838-438E-9A67-B4EC9D82F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2238"/>
            <a:ext cx="9145016" cy="6465120"/>
          </a:xfrm>
        </p:spPr>
      </p:pic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42C5B23A-7E3F-4899-83D9-1D57839AFADE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4608004" y="122238"/>
            <a:ext cx="0" cy="673576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6E76092D-FA58-4D97-A867-CBBB1F25DE59}"/>
              </a:ext>
            </a:extLst>
          </p:cNvPr>
          <p:cNvSpPr txBox="1"/>
          <p:nvPr/>
        </p:nvSpPr>
        <p:spPr>
          <a:xfrm>
            <a:off x="5759634" y="5373216"/>
            <a:ext cx="3384366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sz="1400" dirty="0"/>
              <a:t>Existují různé regionální varianty této druhé půlky tabulky</a:t>
            </a:r>
          </a:p>
          <a:p>
            <a:r>
              <a:rPr lang="cs-CZ" sz="1400" dirty="0"/>
              <a:t>(tato varianta neobsahuje české znaky)</a:t>
            </a:r>
          </a:p>
        </p:txBody>
      </p:sp>
    </p:spTree>
    <p:extLst>
      <p:ext uri="{BB962C8B-B14F-4D97-AF65-F5344CB8AC3E}">
        <p14:creationId xmlns:p14="http://schemas.microsoft.com/office/powerpoint/2010/main" val="23035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Unicode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Univerzální kód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Měl by umět zakódovat všechny znaky, které se používají na celém světě (tedy i čínské, </a:t>
            </a:r>
            <a:r>
              <a:rPr lang="cs-CZ" altLang="cs-CZ" sz="2600" dirty="0" err="1"/>
              <a:t>korejské,arabské</a:t>
            </a:r>
            <a:r>
              <a:rPr lang="cs-CZ" altLang="cs-CZ" sz="2600" dirty="0"/>
              <a:t>, japonské písmo atd.)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Existuje více variant tohoto kódu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Protože množství používaných znaků je velké, používá </a:t>
            </a:r>
            <a:r>
              <a:rPr lang="cs-CZ" altLang="cs-CZ" sz="2600" dirty="0" err="1"/>
              <a:t>unicode</a:t>
            </a:r>
            <a:r>
              <a:rPr lang="cs-CZ" altLang="cs-CZ" sz="2600" dirty="0"/>
              <a:t> pro zakódování jednoho znaku </a:t>
            </a:r>
            <a:r>
              <a:rPr lang="cs-CZ" altLang="cs-CZ" sz="2600" b="1" dirty="0"/>
              <a:t>dva bajty</a:t>
            </a:r>
            <a:r>
              <a:rPr lang="cs-CZ" altLang="cs-CZ" sz="2600" dirty="0"/>
              <a:t> - </a:t>
            </a:r>
            <a:r>
              <a:rPr lang="cs-CZ" altLang="cs-CZ" sz="2600" b="1" dirty="0"/>
              <a:t>16 bitů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Je-li použito 16 bitů, potom lze používat 65536 různých znaků (2</a:t>
            </a:r>
            <a:r>
              <a:rPr lang="cs-CZ" altLang="cs-CZ" sz="2600" baseline="30000" dirty="0"/>
              <a:t>16</a:t>
            </a:r>
            <a:r>
              <a:rPr lang="cs-CZ" altLang="cs-CZ" sz="26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 dirty="0"/>
              <a:t>Vzkaz „AHOJ“ by v tomto kódu byl uložen pomocí 8 bajtů (to je dvakrát více než by použil ASCII kód)</a:t>
            </a:r>
          </a:p>
          <a:p>
            <a:pPr eaLnBrk="1" hangingPunct="1">
              <a:lnSpc>
                <a:spcPct val="80000"/>
              </a:lnSpc>
            </a:pPr>
            <a:endParaRPr lang="cs-CZ" altLang="cs-CZ" sz="2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Co je to počítač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600"/>
              <a:t>Pod pojmem počítač si mnoho lidí představí PC s klávesnicí, monitorem, případně notebook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cs-CZ" sz="2600"/>
              <a:t>Po</a:t>
            </a:r>
            <a:r>
              <a:rPr lang="cs-CZ" altLang="cs-CZ" sz="2600"/>
              <a:t>čítač je ale obecně jakékoliv zařízení, které pracuje s daty podle zadaného programu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/>
              <a:t>Počítačem je tedy například i váš mobilní telefon – má paměť (dokonce několik pamětí různého typu), vstupní periferie (klávesnice, anténa, mikrofon), výstupní periferie (displej, anténa, reproduktor) a je naprogramován – jeho činnost je popsána tzv. firmwarem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600"/>
              <a:t>Počítačem je i váš MP3 přehravač, digitální fotoaparát, dvd přehravač…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Strojový kód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100"/>
              <a:t>Binární kód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cs-CZ" altLang="cs-CZ" sz="2100"/>
              <a:t>Číslo </a:t>
            </a:r>
            <a:r>
              <a:rPr lang="cs-CZ" altLang="cs-CZ" sz="2100">
                <a:cs typeface="Arial" panose="020B0604020202020204" pitchFamily="34" charset="0"/>
              </a:rPr>
              <a:t>→</a:t>
            </a:r>
            <a:r>
              <a:rPr lang="en-US" altLang="cs-CZ" sz="2100">
                <a:cs typeface="Arial" panose="020B0604020202020204" pitchFamily="34" charset="0"/>
              </a:rPr>
              <a:t> bity</a:t>
            </a:r>
          </a:p>
          <a:p>
            <a:pPr eaLnBrk="1" hangingPunct="1">
              <a:lnSpc>
                <a:spcPct val="80000"/>
              </a:lnSpc>
            </a:pPr>
            <a:endParaRPr lang="en-US" altLang="cs-CZ" sz="2100"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cs-CZ" sz="2100">
                <a:cs typeface="Arial" panose="020B0604020202020204" pitchFamily="34" charset="0"/>
              </a:rPr>
              <a:t>ASCII k</a:t>
            </a:r>
            <a:r>
              <a:rPr lang="cs-CZ" altLang="cs-CZ" sz="2100">
                <a:cs typeface="Arial" panose="020B0604020202020204" pitchFamily="34" charset="0"/>
              </a:rPr>
              <a:t>ód, Unicode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cs-CZ" altLang="cs-CZ" sz="2100">
                <a:cs typeface="Arial" panose="020B0604020202020204" pitchFamily="34" charset="0"/>
              </a:rPr>
              <a:t>Znak, písmeno, text → bity</a:t>
            </a:r>
          </a:p>
          <a:p>
            <a:pPr eaLnBrk="1" hangingPunct="1">
              <a:lnSpc>
                <a:spcPct val="80000"/>
              </a:lnSpc>
            </a:pPr>
            <a:endParaRPr lang="cs-CZ" altLang="cs-CZ" sz="2100"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cs-CZ" altLang="cs-CZ" sz="2100">
                <a:cs typeface="Arial" panose="020B0604020202020204" pitchFamily="34" charset="0"/>
              </a:rPr>
              <a:t>Strojový kód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cs-CZ" altLang="cs-CZ" sz="2100">
                <a:cs typeface="Arial" panose="020B0604020202020204" pitchFamily="34" charset="0"/>
              </a:rPr>
              <a:t>Program, instrukce, povely → bity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2100"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cs-CZ" altLang="cs-CZ" sz="2100">
                <a:cs typeface="Arial" panose="020B0604020202020204" pitchFamily="34" charset="0"/>
              </a:rPr>
              <a:t>	Počítače a mikroprocesory zpracovávají data podle zadaného programu. Program i data jsou zakódována v digitální podobě pomocí kombinací bitů. Strojový kód slouží k zakódování programu. Každá instrukce je zakódována určitou kombinací bitů.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AFD0EA-EA42-4F6E-A938-84C9FFE0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První „Počítače“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5AB996-61F3-4E84-9B83-6A4FAA8F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Různé mechanické pomůcky pro usnadnění výpočtů vznikají již v dávnověku a středověku</a:t>
            </a:r>
          </a:p>
          <a:p>
            <a:r>
              <a:rPr lang="cs-CZ" sz="2400" dirty="0"/>
              <a:t>Nejedná se však o stroje na zpracování obecných dat – umí pouze provádět nějaký konkrétní typ výpočtu s čísly</a:t>
            </a:r>
          </a:p>
          <a:p>
            <a:r>
              <a:rPr lang="cs-CZ" sz="2400" dirty="0"/>
              <a:t>Tyto „počítače“ nelze programovat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2336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72BA64-53B9-4442-BBD5-48C7FC10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První „Počítače“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F123D4-1BB1-4D19-B85C-1B21BCA33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b="0" i="0" u="none" strike="noStrike" baseline="0" dirty="0" err="1">
                <a:latin typeface="csti10"/>
              </a:rPr>
              <a:t>Pascalina</a:t>
            </a:r>
            <a:r>
              <a:rPr lang="cs-CZ" sz="2400" b="0" i="0" u="none" strike="noStrike" baseline="0" dirty="0">
                <a:latin typeface="csti10"/>
              </a:rPr>
              <a:t> </a:t>
            </a:r>
            <a:r>
              <a:rPr lang="cs-CZ" sz="2400" b="0" i="0" u="none" strike="noStrike" baseline="0" dirty="0">
                <a:latin typeface="csr10"/>
              </a:rPr>
              <a:t>(1642) - </a:t>
            </a:r>
            <a:r>
              <a:rPr lang="cs-CZ" sz="2400" b="0" i="0" u="none" strike="noStrike" baseline="0" dirty="0" err="1">
                <a:latin typeface="csti10"/>
              </a:rPr>
              <a:t>Blaise</a:t>
            </a:r>
            <a:r>
              <a:rPr lang="cs-CZ" sz="2400" b="0" i="0" u="none" strike="noStrike" baseline="0" dirty="0">
                <a:latin typeface="csti10"/>
              </a:rPr>
              <a:t> Pascal </a:t>
            </a:r>
            <a:r>
              <a:rPr lang="cs-CZ" sz="2400" b="0" i="0" u="none" strike="noStrike" baseline="0" dirty="0">
                <a:latin typeface="csr10"/>
              </a:rPr>
              <a:t>sestrojil mechanickou kalkulačku z ozubených koleček pro sčítání a odčítání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0838955-E367-47C8-9178-BF27716E6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3037"/>
            <a:ext cx="5902202" cy="39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CFDDFB-AB33-40ED-8C1C-4F93A8FA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První „Počítače“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91C4AC-8321-4A0E-A5FC-CC48208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b="0" i="0" u="none" strike="noStrike" baseline="0" dirty="0">
                <a:latin typeface="csti10"/>
              </a:rPr>
              <a:t>Kroková kalkulačka </a:t>
            </a:r>
            <a:r>
              <a:rPr lang="cs-CZ" sz="2400" dirty="0">
                <a:latin typeface="csr10"/>
              </a:rPr>
              <a:t>– </a:t>
            </a:r>
            <a:r>
              <a:rPr lang="cs-CZ" sz="2400" b="1" i="0" u="none" strike="noStrike" baseline="0" dirty="0">
                <a:latin typeface="csti10"/>
              </a:rPr>
              <a:t>G. W.</a:t>
            </a:r>
            <a:r>
              <a:rPr lang="cs-CZ" sz="2400" b="0" i="0" u="none" strike="noStrike" baseline="0" dirty="0">
                <a:latin typeface="csti10"/>
              </a:rPr>
              <a:t> </a:t>
            </a:r>
            <a:r>
              <a:rPr lang="cs-CZ" sz="2400" b="1" i="0" u="none" strike="noStrike" baseline="0" dirty="0" err="1">
                <a:latin typeface="csti10"/>
              </a:rPr>
              <a:t>Leibnitz</a:t>
            </a:r>
            <a:r>
              <a:rPr lang="cs-CZ" sz="2400" b="0" i="0" u="none" strike="noStrike" baseline="0" dirty="0">
                <a:latin typeface="csti10"/>
              </a:rPr>
              <a:t> </a:t>
            </a:r>
            <a:r>
              <a:rPr lang="cs-CZ" sz="2400" b="0" i="0" u="none" strike="noStrike" baseline="0" dirty="0">
                <a:latin typeface="csr10"/>
              </a:rPr>
              <a:t>sestrojil mechanickou kalkulačku založenou na dvojkové soustavě -  uměla dokonce násobit, dělit a počítat druhou mocninu</a:t>
            </a:r>
            <a:endParaRPr lang="cs-CZ" sz="2400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AFD9B83-1099-45C7-8C46-C0816D68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0" y="2996952"/>
            <a:ext cx="705678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6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CFDDFB-AB33-40ED-8C1C-4F93A8FA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První „Počítače“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91C4AC-8321-4A0E-A5FC-CC48208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b="0" i="0" u="none" strike="noStrike" baseline="0" dirty="0">
                <a:latin typeface="csti10"/>
              </a:rPr>
              <a:t>V roce 1820 se začínají sériově vyrábět první kalkulačky – stroj nazvan</a:t>
            </a:r>
            <a:r>
              <a:rPr lang="cs-CZ" sz="2400" dirty="0">
                <a:latin typeface="csti10"/>
              </a:rPr>
              <a:t>ý </a:t>
            </a:r>
            <a:r>
              <a:rPr lang="cs-CZ" sz="2400" dirty="0" err="1">
                <a:latin typeface="csti10"/>
              </a:rPr>
              <a:t>Arithmometer</a:t>
            </a:r>
            <a:endParaRPr lang="cs-CZ" sz="2400" dirty="0"/>
          </a:p>
          <a:p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2FE77BF-963D-4046-8326-B43FD8C4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08920"/>
            <a:ext cx="5256584" cy="39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68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665483-55E0-4711-9E09-9F5BC527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První programovatelné stroje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3D1CBE-AC78-4FEA-B1EA-54B84EDE9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53" y="1442546"/>
            <a:ext cx="8229600" cy="4411662"/>
          </a:xfrm>
        </p:spPr>
        <p:txBody>
          <a:bodyPr/>
          <a:lstStyle/>
          <a:p>
            <a:pPr algn="l"/>
            <a:r>
              <a:rPr lang="cs-CZ" sz="1800" b="0" i="0" u="none" strike="noStrike" baseline="0" dirty="0">
                <a:latin typeface="csr10"/>
              </a:rPr>
              <a:t>programovatelnost byla </a:t>
            </a:r>
            <a:r>
              <a:rPr lang="cs-CZ" sz="1800" dirty="0">
                <a:latin typeface="csr10"/>
              </a:rPr>
              <a:t>velmi </a:t>
            </a:r>
            <a:r>
              <a:rPr lang="pt-BR" sz="1800" b="0" i="0" u="none" strike="noStrike" baseline="0" dirty="0">
                <a:latin typeface="csr10"/>
              </a:rPr>
              <a:t>omezen</a:t>
            </a:r>
            <a:r>
              <a:rPr lang="cs-CZ" sz="1800" b="0" i="0" u="none" strike="noStrike" baseline="0" dirty="0">
                <a:latin typeface="csr10"/>
              </a:rPr>
              <a:t>á</a:t>
            </a:r>
            <a:r>
              <a:rPr lang="pt-BR" sz="1800" b="0" i="0" u="none" strike="noStrike" baseline="0" dirty="0">
                <a:latin typeface="csr10"/>
              </a:rPr>
              <a:t> úrovni </a:t>
            </a:r>
            <a:endParaRPr lang="cs-CZ" sz="1800" b="0" i="0" u="none" strike="noStrike" baseline="0" dirty="0">
              <a:latin typeface="csr10"/>
            </a:endParaRPr>
          </a:p>
          <a:p>
            <a:pPr algn="l"/>
            <a:r>
              <a:rPr lang="pt-BR" sz="1800" b="0" i="0" u="none" strike="noStrike" baseline="0" dirty="0">
                <a:latin typeface="csr10"/>
              </a:rPr>
              <a:t>V</a:t>
            </a:r>
            <a:r>
              <a:rPr lang="cs-CZ" sz="1800" b="0" i="0" u="none" strike="noStrike" baseline="0" dirty="0">
                <a:latin typeface="csr10"/>
              </a:rPr>
              <a:t> </a:t>
            </a:r>
            <a:r>
              <a:rPr lang="pt-BR" sz="1800" b="0" i="0" u="none" strike="noStrike" baseline="0" dirty="0">
                <a:latin typeface="csr10"/>
              </a:rPr>
              <a:t>podstat</a:t>
            </a:r>
            <a:r>
              <a:rPr lang="cs-CZ" sz="1800" b="0" i="0" u="none" strike="noStrike" baseline="0" dirty="0">
                <a:latin typeface="csr10"/>
              </a:rPr>
              <a:t>ě</a:t>
            </a:r>
            <a:r>
              <a:rPr lang="pt-BR" sz="1800" b="0" i="0" u="none" strike="noStrike" baseline="0" dirty="0">
                <a:latin typeface="csr10"/>
              </a:rPr>
              <a:t> </a:t>
            </a:r>
            <a:r>
              <a:rPr lang="cs-CZ" sz="1800" dirty="0">
                <a:latin typeface="csr10"/>
              </a:rPr>
              <a:t>šlo</a:t>
            </a:r>
            <a:r>
              <a:rPr lang="pt-BR" sz="1800" b="0" i="0" u="none" strike="noStrike" baseline="0" dirty="0">
                <a:latin typeface="csr10"/>
              </a:rPr>
              <a:t> o mo</a:t>
            </a:r>
            <a:r>
              <a:rPr lang="cs-CZ" sz="1800" b="0" i="0" u="none" strike="noStrike" baseline="0" dirty="0">
                <a:latin typeface="csr10"/>
              </a:rPr>
              <a:t>ž</a:t>
            </a:r>
            <a:r>
              <a:rPr lang="pt-BR" sz="1800" b="0" i="0" u="none" strike="noStrike" baseline="0" dirty="0">
                <a:latin typeface="csr10"/>
              </a:rPr>
              <a:t>nost práce s variabilními daty ulo</a:t>
            </a:r>
            <a:r>
              <a:rPr lang="cs-CZ" sz="1800" b="0" i="0" u="none" strike="noStrike" baseline="0" dirty="0">
                <a:latin typeface="csr10"/>
              </a:rPr>
              <a:t>ž</a:t>
            </a:r>
            <a:r>
              <a:rPr lang="pt-BR" sz="1800" b="0" i="0" u="none" strike="noStrike" baseline="0" dirty="0">
                <a:latin typeface="csr10"/>
              </a:rPr>
              <a:t>enými na </a:t>
            </a:r>
            <a:r>
              <a:rPr lang="cs-CZ" sz="1800" b="0" i="0" u="none" strike="noStrike" baseline="0" dirty="0">
                <a:latin typeface="csr10"/>
              </a:rPr>
              <a:t>nějakém médiu</a:t>
            </a:r>
            <a:r>
              <a:rPr lang="pt-BR" sz="1800" b="0" i="0" u="none" strike="noStrike" baseline="0" dirty="0">
                <a:latin typeface="csr10"/>
              </a:rPr>
              <a:t>, </a:t>
            </a:r>
            <a:r>
              <a:rPr lang="cs-CZ" sz="1800" b="0" i="0" u="none" strike="noStrike" baseline="0" dirty="0">
                <a:latin typeface="csr10"/>
              </a:rPr>
              <a:t>které se podobalo pozdějším děrným štítkům</a:t>
            </a:r>
          </a:p>
          <a:p>
            <a:pPr algn="l"/>
            <a:endParaRPr lang="cs-CZ" sz="1800" dirty="0">
              <a:latin typeface="csr10"/>
            </a:endParaRPr>
          </a:p>
          <a:p>
            <a:pPr algn="l"/>
            <a:r>
              <a:rPr lang="cs-CZ" sz="1800" dirty="0">
                <a:latin typeface="csr10"/>
              </a:rPr>
              <a:t>Za takový stroj lze považovat i různé hudební „hrací skříňky“</a:t>
            </a:r>
          </a:p>
          <a:p>
            <a:pPr algn="l"/>
            <a:r>
              <a:rPr lang="cs-CZ" sz="1800" b="0" i="0" u="none" strike="noStrike" baseline="0" dirty="0">
                <a:latin typeface="csti10"/>
              </a:rPr>
              <a:t>Joseph Marie </a:t>
            </a:r>
            <a:r>
              <a:rPr lang="cs-CZ" sz="1800" b="0" i="0" u="none" strike="noStrike" baseline="0" dirty="0" err="1">
                <a:latin typeface="csti10"/>
              </a:rPr>
              <a:t>Jaquard</a:t>
            </a:r>
            <a:r>
              <a:rPr lang="cs-CZ" sz="1800" b="0" i="0" u="none" strike="noStrike" baseline="0" dirty="0">
                <a:latin typeface="csti10"/>
              </a:rPr>
              <a:t> </a:t>
            </a:r>
            <a:r>
              <a:rPr lang="cs-CZ" sz="1800" b="0" i="0" u="none" strike="noStrike" baseline="0" dirty="0">
                <a:latin typeface="csr10"/>
              </a:rPr>
              <a:t>sestrojil tkalcovský stav se tkaným vzorem uloženým na děrném </a:t>
            </a:r>
            <a:r>
              <a:rPr lang="cs-CZ" sz="1800" dirty="0">
                <a:latin typeface="csr10"/>
              </a:rPr>
              <a:t>š</a:t>
            </a:r>
            <a:r>
              <a:rPr lang="cs-CZ" sz="1800" b="0" i="0" u="none" strike="noStrike" baseline="0" dirty="0">
                <a:latin typeface="csr10"/>
              </a:rPr>
              <a:t>títku</a:t>
            </a:r>
          </a:p>
          <a:p>
            <a:pPr algn="l"/>
            <a:r>
              <a:rPr lang="cs-CZ" sz="1800" b="0" i="0" u="none" strike="noStrike" baseline="0" dirty="0">
                <a:latin typeface="csti10"/>
              </a:rPr>
              <a:t>Herman </a:t>
            </a:r>
            <a:r>
              <a:rPr lang="cs-CZ" sz="1800" b="0" i="0" u="none" strike="noStrike" baseline="0" dirty="0" err="1">
                <a:latin typeface="csti10"/>
              </a:rPr>
              <a:t>Hollerith</a:t>
            </a:r>
            <a:r>
              <a:rPr lang="cs-CZ" sz="1800" b="0" i="0" u="none" strike="noStrike" baseline="0" dirty="0">
                <a:latin typeface="csti10"/>
              </a:rPr>
              <a:t> </a:t>
            </a:r>
            <a:r>
              <a:rPr lang="cs-CZ" sz="1800" dirty="0">
                <a:latin typeface="csr10"/>
              </a:rPr>
              <a:t>- </a:t>
            </a:r>
            <a:r>
              <a:rPr lang="cs-CZ" sz="1800" b="0" i="0" u="none" strike="noStrike" baseline="0" dirty="0">
                <a:latin typeface="csr10"/>
              </a:rPr>
              <a:t>stroj na zpracování údajů při sčítání obyvatelstva (děrované kartičky)</a:t>
            </a:r>
          </a:p>
          <a:p>
            <a:pPr algn="l"/>
            <a:endParaRPr lang="cs-CZ" dirty="0"/>
          </a:p>
        </p:txBody>
      </p:sp>
      <p:pic>
        <p:nvPicPr>
          <p:cNvPr id="1026" name="Picture 2" descr="Herman Hollerith (1860 – 1929)">
            <a:extLst>
              <a:ext uri="{FF2B5EF4-FFF2-40B4-BE49-F238E27FC236}">
                <a16:creationId xmlns:a16="http://schemas.microsoft.com/office/drawing/2014/main" id="{5AEF9511-0349-4D60-9417-4977B401E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221088"/>
            <a:ext cx="4968552" cy="233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301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DF444F-E46B-406D-B3BD-588C5BEA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První univerzální počítače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9365A5D-EF94-4F6D-92E7-5C110FDD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cs-CZ" sz="1600" b="1" i="0" u="none" strike="noStrike" baseline="0" dirty="0">
                <a:latin typeface="csti10"/>
              </a:rPr>
              <a:t>Charles </a:t>
            </a:r>
            <a:r>
              <a:rPr lang="cs-CZ" sz="1600" b="1" i="0" u="none" strike="noStrike" baseline="0" dirty="0" err="1">
                <a:latin typeface="csti10"/>
              </a:rPr>
              <a:t>Babbage</a:t>
            </a:r>
            <a:r>
              <a:rPr lang="cs-CZ" sz="1600" b="0" i="0" u="none" strike="noStrike" baseline="0" dirty="0">
                <a:latin typeface="csr10"/>
              </a:rPr>
              <a:t>, britský matematik, byl jedním z prvních geniálních vynálezců v oblasti výpočetní techniky</a:t>
            </a:r>
          </a:p>
          <a:p>
            <a:pPr algn="l"/>
            <a:r>
              <a:rPr lang="cs-CZ" sz="1600" b="0" i="0" u="none" strike="noStrike" baseline="0" dirty="0">
                <a:latin typeface="csr10"/>
              </a:rPr>
              <a:t>Za svého života stihl sestrojit a zprovoznit několik strojů poháněných párou</a:t>
            </a:r>
          </a:p>
          <a:p>
            <a:pPr algn="l"/>
            <a:r>
              <a:rPr lang="cs-CZ" sz="1600" dirty="0">
                <a:latin typeface="csr10"/>
              </a:rPr>
              <a:t>Bohužel návrhy </a:t>
            </a:r>
            <a:r>
              <a:rPr lang="cs-CZ" sz="1600" b="0" i="0" u="none" strike="noStrike" baseline="0" dirty="0">
                <a:latin typeface="csr10"/>
              </a:rPr>
              <a:t>jeho nejzajímavějších strojů  zůstaly jen na papíře, nemohl je sestrojit z finančních důvodů, ale také proto, že vyžadovaly velmi jemnou mechanickou práci, která by v té době byla obtížně realizovatelná</a:t>
            </a:r>
          </a:p>
          <a:p>
            <a:pPr algn="l"/>
            <a:endParaRPr lang="cs-CZ" sz="1600" b="1" i="0" u="none" strike="noStrike" baseline="0" dirty="0">
              <a:latin typeface="csti10"/>
            </a:endParaRPr>
          </a:p>
          <a:p>
            <a:pPr algn="l"/>
            <a:r>
              <a:rPr lang="cs-CZ" sz="1600" b="1" i="0" u="none" strike="noStrike" baseline="0" dirty="0">
                <a:latin typeface="csti10"/>
              </a:rPr>
              <a:t>Analytický stroj </a:t>
            </a:r>
            <a:r>
              <a:rPr lang="cs-CZ" sz="1600" b="0" i="0" u="none" strike="noStrike" baseline="0" dirty="0">
                <a:latin typeface="csr10"/>
              </a:rPr>
              <a:t>(</a:t>
            </a:r>
            <a:r>
              <a:rPr lang="cs-CZ" sz="1600" b="0" i="0" u="none" strike="noStrike" baseline="0" dirty="0" err="1">
                <a:latin typeface="csr10"/>
              </a:rPr>
              <a:t>Analytical</a:t>
            </a:r>
            <a:r>
              <a:rPr lang="cs-CZ" sz="1600" b="0" i="0" u="none" strike="noStrike" baseline="0" dirty="0">
                <a:latin typeface="csr10"/>
              </a:rPr>
              <a:t> </a:t>
            </a:r>
            <a:r>
              <a:rPr lang="cs-CZ" sz="1600" b="0" i="0" u="none" strike="noStrike" baseline="0" dirty="0" err="1">
                <a:latin typeface="csr10"/>
              </a:rPr>
              <a:t>Machine</a:t>
            </a:r>
            <a:r>
              <a:rPr lang="cs-CZ" sz="1600" b="0" i="0" u="none" strike="noStrike" baseline="0" dirty="0">
                <a:latin typeface="csr10"/>
              </a:rPr>
              <a:t>) je považován za návrh prvního univerzálního počítače  (rok 1837)</a:t>
            </a:r>
          </a:p>
          <a:p>
            <a:pPr algn="l"/>
            <a:r>
              <a:rPr lang="cs-CZ" sz="1600" b="1" dirty="0">
                <a:latin typeface="csr10"/>
              </a:rPr>
              <a:t>Un</a:t>
            </a:r>
            <a:r>
              <a:rPr lang="cs-CZ" sz="1600" b="1" i="0" u="none" strike="noStrike" baseline="0" dirty="0">
                <a:latin typeface="csr10"/>
              </a:rPr>
              <a:t>iverzální</a:t>
            </a:r>
            <a:r>
              <a:rPr lang="cs-CZ" sz="1600" b="0" i="0" u="none" strike="noStrike" baseline="0" dirty="0">
                <a:latin typeface="csr10"/>
              </a:rPr>
              <a:t> znamená, že dokáže simulovat jakýkoliv jiný stroj, algoritmus nebo výpočet bez nutnosti hardwarové přestavby, jen s úpravou programu)</a:t>
            </a:r>
          </a:p>
          <a:p>
            <a:pPr algn="l"/>
            <a:r>
              <a:rPr lang="cs-CZ" sz="1600" dirty="0">
                <a:latin typeface="csr10"/>
              </a:rPr>
              <a:t>Jednalo se o programem řízený mechanický číslicový počítač poháněný parou</a:t>
            </a:r>
          </a:p>
          <a:p>
            <a:pPr algn="l"/>
            <a:r>
              <a:rPr lang="cs-CZ" sz="1600" dirty="0">
                <a:latin typeface="csr10"/>
              </a:rPr>
              <a:t>Uměl provádět veškeré aritmetické výpočty s operandy, které se ukládaly do dvou registrů</a:t>
            </a:r>
          </a:p>
          <a:p>
            <a:pPr algn="l"/>
            <a:r>
              <a:rPr lang="cs-CZ" sz="1600" dirty="0">
                <a:latin typeface="csr10"/>
              </a:rPr>
              <a:t>Dále uměl cykly a větvení programu dle podmínky</a:t>
            </a:r>
          </a:p>
          <a:p>
            <a:pPr algn="l"/>
            <a:r>
              <a:rPr lang="cs-CZ" sz="1600" dirty="0">
                <a:latin typeface="csr10"/>
              </a:rPr>
              <a:t>Vstupní data a program se ukládaly na děrný štítek</a:t>
            </a:r>
          </a:p>
          <a:p>
            <a:pPr algn="l"/>
            <a:r>
              <a:rPr lang="cs-CZ" sz="1600" b="1" dirty="0">
                <a:latin typeface="csr10"/>
              </a:rPr>
              <a:t>Stroj nikdy nebyl sestaven</a:t>
            </a:r>
            <a:r>
              <a:rPr lang="cs-CZ" sz="1600" dirty="0">
                <a:latin typeface="csr10"/>
              </a:rPr>
              <a:t>, ala přesto pro něj byly napsány první programy na světě</a:t>
            </a:r>
          </a:p>
          <a:p>
            <a:pPr algn="l"/>
            <a:r>
              <a:rPr lang="cs-CZ" sz="1600" dirty="0">
                <a:latin typeface="csr10"/>
              </a:rPr>
              <a:t>Hraběnka Ada </a:t>
            </a:r>
            <a:r>
              <a:rPr lang="cs-CZ" sz="1600" dirty="0" err="1">
                <a:latin typeface="csr10"/>
              </a:rPr>
              <a:t>Lovelace</a:t>
            </a:r>
            <a:r>
              <a:rPr lang="cs-CZ" sz="1600" dirty="0">
                <a:latin typeface="csr10"/>
              </a:rPr>
              <a:t> napsala </a:t>
            </a:r>
            <a:r>
              <a:rPr lang="cs-CZ" sz="1600" b="1" dirty="0">
                <a:latin typeface="csr10"/>
              </a:rPr>
              <a:t>první program </a:t>
            </a:r>
            <a:r>
              <a:rPr lang="cs-CZ" sz="1600" dirty="0">
                <a:latin typeface="csr10"/>
              </a:rPr>
              <a:t>– výpočet </a:t>
            </a:r>
            <a:r>
              <a:rPr lang="cs-CZ" sz="1600" dirty="0" err="1">
                <a:latin typeface="csr10"/>
              </a:rPr>
              <a:t>Bernoulliho</a:t>
            </a:r>
            <a:r>
              <a:rPr lang="cs-CZ" sz="1600" dirty="0">
                <a:latin typeface="csr10"/>
              </a:rPr>
              <a:t> čísel (později byl po ní pojmenován programovací jazyk ADA)</a:t>
            </a:r>
          </a:p>
        </p:txBody>
      </p:sp>
    </p:spTree>
    <p:extLst>
      <p:ext uri="{BB962C8B-B14F-4D97-AF65-F5344CB8AC3E}">
        <p14:creationId xmlns:p14="http://schemas.microsoft.com/office/powerpoint/2010/main" val="3046058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První číslicový počítač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800" dirty="0"/>
              <a:t>První číslicové počítače vznikly v nacistickém Německu (což málokdo ví a USA to neradi přiznávají) a projekty byly odtajněny až v 70.letech</a:t>
            </a:r>
          </a:p>
          <a:p>
            <a:pPr eaLnBrk="1" hangingPunct="1"/>
            <a:r>
              <a:rPr lang="cs-CZ" altLang="cs-CZ" sz="1800" b="1" dirty="0"/>
              <a:t>Konrad </a:t>
            </a:r>
            <a:r>
              <a:rPr lang="cs-CZ" altLang="cs-CZ" sz="1800" b="1" dirty="0" err="1"/>
              <a:t>Zuse</a:t>
            </a:r>
            <a:r>
              <a:rPr lang="cs-CZ" altLang="cs-CZ" sz="1800" dirty="0"/>
              <a:t> – německý vědec, první prototyp počítače sestavil již ve svých 28 letech</a:t>
            </a:r>
          </a:p>
          <a:p>
            <a:pPr eaLnBrk="1" hangingPunct="1"/>
            <a:r>
              <a:rPr lang="cs-CZ" altLang="cs-CZ" sz="1800" b="1" dirty="0"/>
              <a:t>Z1</a:t>
            </a:r>
            <a:r>
              <a:rPr lang="cs-CZ" altLang="cs-CZ" sz="1800" dirty="0"/>
              <a:t> (1936) </a:t>
            </a:r>
          </a:p>
          <a:p>
            <a:pPr lvl="1" eaLnBrk="1" hangingPunct="1"/>
            <a:r>
              <a:rPr lang="cs-CZ" altLang="cs-CZ" sz="1800" dirty="0"/>
              <a:t>paměť 1408 bitů složená z mechanických posuvných prvků</a:t>
            </a:r>
          </a:p>
          <a:p>
            <a:pPr lvl="1" eaLnBrk="1" hangingPunct="1"/>
            <a:r>
              <a:rPr lang="cs-CZ" altLang="cs-CZ" sz="1800" dirty="0"/>
              <a:t>Jedinou elektrickou součástkou byl motor</a:t>
            </a:r>
          </a:p>
          <a:p>
            <a:pPr lvl="1" eaLnBrk="1" hangingPunct="1"/>
            <a:r>
              <a:rPr lang="cs-CZ" altLang="cs-CZ" sz="1800" dirty="0"/>
              <a:t>Počítač prováděl jednu pracovní fázi za jednu sekundu – pracoval s taktovací frekvencí 1 Hz</a:t>
            </a:r>
          </a:p>
          <a:p>
            <a:pPr lvl="1" eaLnBrk="1" hangingPunct="1"/>
            <a:r>
              <a:rPr lang="cs-CZ" altLang="cs-CZ" sz="1800" dirty="0"/>
              <a:t>22 bitová aritmetika (22-bitově zakódovaná reálná čísla)</a:t>
            </a:r>
          </a:p>
          <a:p>
            <a:pPr lvl="1" eaLnBrk="1" hangingPunct="1"/>
            <a:r>
              <a:rPr lang="cs-CZ" altLang="cs-CZ" sz="1800" dirty="0"/>
              <a:t>Instrukce násobení velmi pomalá (řešená postupným opakovaným sčítáním)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Z1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6911975" cy="494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144832-4FEC-4034-A511-9522F0BA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Z2 a Z3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F866A6B-6F7D-453C-B08B-2667FB210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 sz="1800" b="1" dirty="0"/>
              <a:t>Z2</a:t>
            </a:r>
            <a:r>
              <a:rPr lang="cs-CZ" altLang="cs-CZ" sz="1800" dirty="0"/>
              <a:t> (1939) </a:t>
            </a:r>
          </a:p>
          <a:p>
            <a:pPr lvl="1" eaLnBrk="1" hangingPunct="1"/>
            <a:r>
              <a:rPr lang="cs-CZ" altLang="cs-CZ" sz="1800" dirty="0"/>
              <a:t>Pro aritmetickou jednotku použita </a:t>
            </a:r>
            <a:r>
              <a:rPr lang="cs-CZ" altLang="cs-CZ" sz="1800" b="1" dirty="0"/>
              <a:t>elektromagnetická relé </a:t>
            </a:r>
            <a:r>
              <a:rPr lang="cs-CZ" altLang="cs-CZ" sz="1800" dirty="0"/>
              <a:t>(600 relé)</a:t>
            </a:r>
          </a:p>
          <a:p>
            <a:pPr lvl="1" eaLnBrk="1" hangingPunct="1"/>
            <a:r>
              <a:rPr lang="cs-CZ" altLang="cs-CZ" sz="1800" dirty="0"/>
              <a:t>Pracoval pouze s celými čísly s šířkou </a:t>
            </a:r>
            <a:r>
              <a:rPr lang="cs-CZ" altLang="cs-CZ" sz="1800" b="1" dirty="0"/>
              <a:t>16 bitů</a:t>
            </a:r>
          </a:p>
          <a:p>
            <a:pPr lvl="1" eaLnBrk="1" hangingPunct="1"/>
            <a:r>
              <a:rPr lang="cs-CZ" altLang="cs-CZ" sz="1800" dirty="0"/>
              <a:t>Paměť (64x16 bitů) a řadič dále mechanický </a:t>
            </a:r>
          </a:p>
          <a:p>
            <a:pPr lvl="1" eaLnBrk="1" hangingPunct="1"/>
            <a:r>
              <a:rPr lang="cs-CZ" altLang="cs-CZ" sz="1800" dirty="0"/>
              <a:t>Rychlost 5 taktů za sekundu. Sčítání trvalo 0,8 sekundy (4 takty)</a:t>
            </a:r>
          </a:p>
          <a:p>
            <a:pPr lvl="1" eaLnBrk="1" hangingPunct="1"/>
            <a:r>
              <a:rPr lang="cs-CZ" altLang="cs-CZ" sz="1800" dirty="0"/>
              <a:t>Hmotnost 300 kg. Příkon 1000 W.</a:t>
            </a:r>
          </a:p>
          <a:p>
            <a:pPr eaLnBrk="1" hangingPunct="1"/>
            <a:endParaRPr lang="cs-CZ" altLang="cs-CZ" sz="1800" b="1" dirty="0"/>
          </a:p>
          <a:p>
            <a:pPr eaLnBrk="1" hangingPunct="1"/>
            <a:r>
              <a:rPr lang="cs-CZ" altLang="cs-CZ" sz="1800" b="1" dirty="0"/>
              <a:t>Z3</a:t>
            </a:r>
            <a:r>
              <a:rPr lang="cs-CZ" altLang="cs-CZ" sz="1800" dirty="0"/>
              <a:t> (1941) </a:t>
            </a:r>
          </a:p>
          <a:p>
            <a:pPr lvl="1" eaLnBrk="1" hangingPunct="1"/>
            <a:r>
              <a:rPr lang="cs-CZ" altLang="cs-CZ" sz="1800" dirty="0"/>
              <a:t>22-bitový počítač (s reálnými čísly)</a:t>
            </a:r>
          </a:p>
          <a:p>
            <a:pPr lvl="1" eaLnBrk="1" hangingPunct="1"/>
            <a:r>
              <a:rPr lang="cs-CZ" altLang="cs-CZ" sz="1800" dirty="0"/>
              <a:t>používaný pro výpočet drah balistických raket V2 </a:t>
            </a:r>
          </a:p>
          <a:p>
            <a:pPr lvl="1" eaLnBrk="1" hangingPunct="1"/>
            <a:r>
              <a:rPr lang="cs-CZ" altLang="cs-CZ" sz="1800" dirty="0"/>
              <a:t>Uměl sčítat, odčítat, násobit a dělit, počítat odmocninu apod., ale neměl podmíněný skok (program nelze rozvětvit)</a:t>
            </a:r>
          </a:p>
          <a:p>
            <a:pPr lvl="1" eaLnBrk="1" hangingPunct="1"/>
            <a:r>
              <a:rPr lang="cs-CZ" altLang="cs-CZ" sz="1800" dirty="0"/>
              <a:t>Celkem 2600 relé, hmotnost 1000 kg</a:t>
            </a:r>
          </a:p>
          <a:p>
            <a:pPr lvl="1" eaLnBrk="1" hangingPunct="1"/>
            <a:r>
              <a:rPr lang="cs-CZ" altLang="cs-CZ" sz="1800" dirty="0"/>
              <a:t>násobení trvalo 3 až 5 sekund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5349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Co je to počítač 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600"/>
              <a:t>Existují dva základní typy počítačů: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200" b="1"/>
              <a:t>Analogový počítač</a:t>
            </a:r>
            <a:r>
              <a:rPr lang="cs-CZ" altLang="cs-CZ" sz="2200"/>
              <a:t> -  zpracovává analogová data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z="2200" b="1"/>
              <a:t>Číslicový počítač</a:t>
            </a:r>
            <a:r>
              <a:rPr lang="cs-CZ" altLang="cs-CZ" sz="2200"/>
              <a:t> - zpracovává digitální data</a:t>
            </a:r>
          </a:p>
          <a:p>
            <a:pPr eaLnBrk="1" hangingPunct="1">
              <a:lnSpc>
                <a:spcPct val="90000"/>
              </a:lnSpc>
            </a:pPr>
            <a:endParaRPr lang="cs-CZ" altLang="cs-CZ" sz="2600" b="1"/>
          </a:p>
          <a:p>
            <a:pPr eaLnBrk="1" hangingPunct="1">
              <a:lnSpc>
                <a:spcPct val="90000"/>
              </a:lnSpc>
            </a:pPr>
            <a:r>
              <a:rPr lang="cs-CZ" altLang="cs-CZ" sz="2600" b="1"/>
              <a:t>Analogové počítače</a:t>
            </a:r>
            <a:r>
              <a:rPr lang="cs-CZ" altLang="cs-CZ" sz="2600"/>
              <a:t> bývají úzce specializované obvykle na jednu úlohu nebo pouze na jednu třídu úloh (např. řešení diferenciálních rovnic) a chci-li řešit jiný typ úlohy, musím počítač přestavět</a:t>
            </a:r>
          </a:p>
          <a:p>
            <a:pPr eaLnBrk="1" hangingPunct="1">
              <a:lnSpc>
                <a:spcPct val="90000"/>
              </a:lnSpc>
            </a:pPr>
            <a:endParaRPr lang="cs-CZ" altLang="cs-CZ" sz="2600" b="1"/>
          </a:p>
          <a:p>
            <a:pPr eaLnBrk="1" hangingPunct="1">
              <a:lnSpc>
                <a:spcPct val="90000"/>
              </a:lnSpc>
            </a:pPr>
            <a:r>
              <a:rPr lang="cs-CZ" altLang="cs-CZ" sz="2600" b="1"/>
              <a:t>Číslicové počítače</a:t>
            </a:r>
            <a:r>
              <a:rPr lang="cs-CZ" altLang="cs-CZ" sz="2600"/>
              <a:t> lze snadno zkonstruovat jako univerzální </a:t>
            </a:r>
          </a:p>
          <a:p>
            <a:pPr eaLnBrk="1" hangingPunct="1">
              <a:lnSpc>
                <a:spcPct val="90000"/>
              </a:lnSpc>
            </a:pPr>
            <a:endParaRPr lang="cs-CZ" altLang="cs-CZ" sz="2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Z3</a:t>
            </a:r>
          </a:p>
        </p:txBody>
      </p:sp>
      <p:pic>
        <p:nvPicPr>
          <p:cNvPr id="3174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700213"/>
            <a:ext cx="7632700" cy="4627562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DF5BF-3E3D-48BF-9A08-51235C7A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Mark 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589F5DD-7FCB-4F6F-8F24-83A5245BF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z="2000" dirty="0"/>
              <a:t>V letech 1937 - 1943 se v USA v laboratořích firmy </a:t>
            </a:r>
            <a:r>
              <a:rPr lang="cs-CZ" altLang="cs-CZ" sz="2000" b="1" dirty="0"/>
              <a:t>IBM</a:t>
            </a:r>
            <a:r>
              <a:rPr lang="cs-CZ" altLang="cs-CZ" sz="2000" dirty="0"/>
              <a:t> pod vedením Američana </a:t>
            </a:r>
            <a:r>
              <a:rPr lang="cs-CZ" altLang="cs-CZ" sz="2000" b="1" dirty="0"/>
              <a:t>Howarda </a:t>
            </a:r>
            <a:r>
              <a:rPr lang="cs-CZ" altLang="cs-CZ" sz="2000" b="1" dirty="0" err="1"/>
              <a:t>Aikena</a:t>
            </a:r>
            <a:r>
              <a:rPr lang="cs-CZ" altLang="cs-CZ" sz="2000" dirty="0"/>
              <a:t> konstruoval elektromechanický počítač </a:t>
            </a:r>
            <a:r>
              <a:rPr lang="cs-CZ" altLang="cs-CZ" sz="2000" b="1" dirty="0"/>
              <a:t>Mark1</a:t>
            </a:r>
          </a:p>
          <a:p>
            <a:pPr eaLnBrk="1" hangingPunct="1"/>
            <a:r>
              <a:rPr lang="cs-CZ" altLang="cs-CZ" sz="2000" dirty="0"/>
              <a:t>Základním stavebním prvkem počítače Mark</a:t>
            </a:r>
            <a:r>
              <a:rPr lang="en-US" altLang="cs-CZ" sz="2000" dirty="0"/>
              <a:t>1</a:t>
            </a:r>
            <a:r>
              <a:rPr lang="cs-CZ" altLang="cs-CZ" sz="2000" dirty="0"/>
              <a:t> byly </a:t>
            </a:r>
            <a:r>
              <a:rPr lang="cs-CZ" altLang="cs-CZ" sz="2000" b="1" dirty="0"/>
              <a:t>reléové obvody </a:t>
            </a:r>
            <a:r>
              <a:rPr lang="cs-CZ" altLang="cs-CZ" sz="2000" dirty="0"/>
              <a:t>(obsahuje jich 3500) </a:t>
            </a:r>
          </a:p>
          <a:p>
            <a:pPr eaLnBrk="1" hangingPunct="1"/>
            <a:r>
              <a:rPr lang="cs-CZ" altLang="cs-CZ" sz="2000" dirty="0"/>
              <a:t>V podstatě šlo o první plně elektronický fungující počítač, který (dle americké verze dějin) zahájil éru tzv. nulté generace počítačů</a:t>
            </a:r>
          </a:p>
          <a:p>
            <a:pPr eaLnBrk="1" hangingPunct="1"/>
            <a:r>
              <a:rPr lang="cs-CZ" altLang="cs-CZ" sz="2000" dirty="0"/>
              <a:t>V roce 1944 na něm byly prováděny výpočty simulací americké atomové bomby</a:t>
            </a:r>
          </a:p>
          <a:p>
            <a:pPr eaLnBrk="1" hangingPunct="1"/>
            <a:r>
              <a:rPr lang="cs-CZ" altLang="cs-CZ" sz="2000" dirty="0"/>
              <a:t>Hmotnost 35 tun</a:t>
            </a:r>
          </a:p>
          <a:p>
            <a:endParaRPr lang="cs-CZ" altLang="cs-CZ" sz="32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49838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B027AA-FA91-44B8-A779-7EC72E48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Mark 1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31F20D5-22EE-4F06-A301-8C5E985CC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7543800" cy="5037058"/>
          </a:xfrm>
        </p:spPr>
      </p:pic>
    </p:spTree>
    <p:extLst>
      <p:ext uri="{BB962C8B-B14F-4D97-AF65-F5344CB8AC3E}">
        <p14:creationId xmlns:p14="http://schemas.microsoft.com/office/powerpoint/2010/main" val="1025868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EDSAC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dirty="0"/>
              <a:t>1948 - </a:t>
            </a:r>
            <a:r>
              <a:rPr lang="en-US" altLang="cs-CZ" sz="2000" dirty="0"/>
              <a:t>Electronic delay storage automatic calculator (EDSAC)</a:t>
            </a:r>
            <a:endParaRPr lang="cs-CZ" altLang="cs-CZ" sz="2000" dirty="0"/>
          </a:p>
          <a:p>
            <a:pPr eaLnBrk="1" hangingPunct="1"/>
            <a:r>
              <a:rPr lang="cs-CZ" altLang="cs-CZ" sz="2000" dirty="0"/>
              <a:t>První britský číslicový počítač</a:t>
            </a:r>
          </a:p>
          <a:p>
            <a:pPr eaLnBrk="1" hangingPunct="1"/>
            <a:r>
              <a:rPr lang="cs-CZ" altLang="cs-CZ" sz="2000" dirty="0"/>
              <a:t>Stroj navrhl </a:t>
            </a:r>
            <a:r>
              <a:rPr lang="cs-CZ" altLang="cs-CZ" sz="2000" b="1" dirty="0"/>
              <a:t>Maurice </a:t>
            </a:r>
            <a:r>
              <a:rPr lang="cs-CZ" altLang="cs-CZ" sz="2000" b="1" dirty="0" err="1"/>
              <a:t>Wilkes</a:t>
            </a:r>
            <a:endParaRPr lang="cs-CZ" altLang="cs-CZ" sz="2000" b="1" dirty="0"/>
          </a:p>
          <a:p>
            <a:pPr eaLnBrk="1" hangingPunct="1"/>
            <a:r>
              <a:rPr lang="cs-CZ" altLang="cs-CZ" sz="2000" dirty="0"/>
              <a:t>Jednoduché operace zvládal za 1,5 </a:t>
            </a:r>
            <a:r>
              <a:rPr lang="cs-CZ" altLang="cs-CZ" sz="2000" dirty="0" err="1"/>
              <a:t>ms</a:t>
            </a:r>
            <a:r>
              <a:rPr lang="cs-CZ" altLang="cs-CZ" sz="2000" dirty="0"/>
              <a:t>, násobení za 6 </a:t>
            </a:r>
            <a:r>
              <a:rPr lang="cs-CZ" altLang="cs-CZ" sz="2000" dirty="0" err="1"/>
              <a:t>ms</a:t>
            </a:r>
            <a:endParaRPr lang="cs-CZ" altLang="cs-CZ" sz="2000" dirty="0"/>
          </a:p>
          <a:p>
            <a:pPr eaLnBrk="1" hangingPunct="1"/>
            <a:r>
              <a:rPr lang="cs-CZ" altLang="cs-CZ" sz="2000" dirty="0"/>
              <a:t>spotřeba 11 000 W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EDSAC (během vývoje)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33796" name="Picture 5" descr="xnezerka_mar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6480175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EDSAC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pic>
        <p:nvPicPr>
          <p:cNvPr id="34820" name="Picture 5" descr="xnezerka_eds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33525"/>
            <a:ext cx="84391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Nultá generace počítačů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3467100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Počítače se z historického hlediska klasifikují podle toho, jaké základní stavební prvky obsahují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Podle toho se počítače dělily do </a:t>
            </a:r>
            <a:r>
              <a:rPr lang="cs-CZ" altLang="cs-CZ" sz="2100" b="1" dirty="0"/>
              <a:t>generací</a:t>
            </a:r>
            <a:r>
              <a:rPr lang="cs-CZ" altLang="cs-CZ" sz="21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První počítače (někdy označované jako nultá generace) byly založeny na mechanických nebo elektromechanických prvcích, zejména zde dominovala </a:t>
            </a:r>
            <a:r>
              <a:rPr lang="cs-CZ" altLang="cs-CZ" sz="2100" b="1" dirty="0"/>
              <a:t>relé </a:t>
            </a:r>
          </a:p>
        </p:txBody>
      </p:sp>
      <p:pic>
        <p:nvPicPr>
          <p:cNvPr id="35844" name="Picture 6" descr="rel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628775"/>
            <a:ext cx="45370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8" descr="rel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960813"/>
            <a:ext cx="4535487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Elektromagnetické relé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147050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400"/>
              <a:t>Bylo vynalezeno v roce 1835 Josefem Henrym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400"/>
              <a:t>Skládá se z </a:t>
            </a:r>
            <a:r>
              <a:rPr lang="cs-CZ" altLang="cs-CZ" sz="1400" b="1"/>
              <a:t>elektromagnetu</a:t>
            </a:r>
            <a:r>
              <a:rPr lang="cs-CZ" altLang="cs-CZ" sz="1400"/>
              <a:t> a </a:t>
            </a:r>
            <a:r>
              <a:rPr lang="cs-CZ" altLang="cs-CZ" sz="1400" b="1"/>
              <a:t>pohyblivého kontaktu</a:t>
            </a:r>
            <a:r>
              <a:rPr lang="cs-CZ" altLang="cs-CZ" sz="1400"/>
              <a:t>, který podpírá tzv. </a:t>
            </a:r>
            <a:r>
              <a:rPr lang="cs-CZ" altLang="cs-CZ" sz="1400" b="1"/>
              <a:t>kotva</a:t>
            </a:r>
            <a:r>
              <a:rPr lang="cs-CZ" altLang="cs-CZ" sz="140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400"/>
              <a:t>Po přivedení</a:t>
            </a:r>
            <a:r>
              <a:rPr lang="cs-CZ" altLang="cs-CZ" sz="1400" b="1"/>
              <a:t> proudu</a:t>
            </a:r>
            <a:r>
              <a:rPr lang="cs-CZ" altLang="cs-CZ" sz="1400"/>
              <a:t> do </a:t>
            </a:r>
            <a:r>
              <a:rPr lang="cs-CZ" altLang="cs-CZ" sz="1400" b="1"/>
              <a:t>cívky elektromagnetu</a:t>
            </a:r>
            <a:r>
              <a:rPr lang="cs-CZ" altLang="cs-CZ" sz="1400"/>
              <a:t> vznikne přitažlivá síla, která  pohne kotvou a ta </a:t>
            </a:r>
            <a:r>
              <a:rPr lang="cs-CZ" altLang="cs-CZ" sz="1400" b="1"/>
              <a:t>přepne</a:t>
            </a:r>
            <a:r>
              <a:rPr lang="cs-CZ" altLang="cs-CZ" sz="1400"/>
              <a:t> pohyblivý kontakt.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400"/>
              <a:t>Po </a:t>
            </a:r>
            <a:r>
              <a:rPr lang="cs-CZ" altLang="cs-CZ" sz="1400" b="1"/>
              <a:t>odpojení</a:t>
            </a:r>
            <a:r>
              <a:rPr lang="cs-CZ" altLang="cs-CZ" sz="1400"/>
              <a:t> proudu se kotva a kontakt vrátí do </a:t>
            </a:r>
            <a:r>
              <a:rPr lang="cs-CZ" altLang="cs-CZ" sz="1400" b="1"/>
              <a:t>klidového stavu</a:t>
            </a:r>
            <a:r>
              <a:rPr lang="cs-CZ" altLang="cs-CZ" sz="140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400"/>
              <a:t>Obvykle bývá ovládací spínací výkon, potřebný k přitažení kotvy, mnohem menší než ovládaný spínaný výkon</a:t>
            </a:r>
          </a:p>
        </p:txBody>
      </p:sp>
      <p:pic>
        <p:nvPicPr>
          <p:cNvPr id="36868" name="Picture 6" descr="http://upload.wikimedia.org/wikipedia/commons/e/e9/Schema_rele2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3500438"/>
            <a:ext cx="6769100" cy="282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69" name="Line 8"/>
          <p:cNvSpPr>
            <a:spLocks noChangeShapeType="1"/>
          </p:cNvSpPr>
          <p:nvPr/>
        </p:nvSpPr>
        <p:spPr bwMode="auto">
          <a:xfrm>
            <a:off x="3276600" y="3573463"/>
            <a:ext cx="21590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6870" name="Text Box 9"/>
          <p:cNvSpPr txBox="1">
            <a:spLocks noChangeArrowheads="1"/>
          </p:cNvSpPr>
          <p:nvPr/>
        </p:nvSpPr>
        <p:spPr bwMode="auto">
          <a:xfrm>
            <a:off x="755650" y="5949950"/>
            <a:ext cx="777716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200"/>
              <a:t>1-elektromagnet, 2-jádro elektromagnetu, 3-kotva, kterou elektromagnet přitáhne, 4-pružné kontakty spínaného obvodu, 5-spínací obvod</a:t>
            </a:r>
          </a:p>
        </p:txBody>
      </p:sp>
      <p:sp>
        <p:nvSpPr>
          <p:cNvPr id="36871" name="Text Box 11"/>
          <p:cNvSpPr txBox="1">
            <a:spLocks noChangeArrowheads="1"/>
          </p:cNvSpPr>
          <p:nvPr/>
        </p:nvSpPr>
        <p:spPr bwMode="auto">
          <a:xfrm>
            <a:off x="4211638" y="4868863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 b="1"/>
              <a:t>5</a:t>
            </a:r>
          </a:p>
        </p:txBody>
      </p:sp>
      <p:sp>
        <p:nvSpPr>
          <p:cNvPr id="36872" name="Text Box 12"/>
          <p:cNvSpPr txBox="1">
            <a:spLocks noChangeArrowheads="1"/>
          </p:cNvSpPr>
          <p:nvPr/>
        </p:nvSpPr>
        <p:spPr bwMode="auto">
          <a:xfrm>
            <a:off x="7451725" y="4941888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 b="1"/>
              <a:t>5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Elektromagnetické relé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dirty="0"/>
              <a:t>Výhodou je </a:t>
            </a:r>
            <a:r>
              <a:rPr lang="cs-CZ" altLang="cs-CZ" b="1" dirty="0"/>
              <a:t>galvanické oddělení</a:t>
            </a:r>
            <a:r>
              <a:rPr lang="cs-CZ" altLang="cs-CZ" dirty="0"/>
              <a:t> spínacího a spínaného obvodu</a:t>
            </a:r>
          </a:p>
          <a:p>
            <a:pPr eaLnBrk="1" hangingPunct="1">
              <a:lnSpc>
                <a:spcPct val="90000"/>
              </a:lnSpc>
            </a:pPr>
            <a:endParaRPr lang="cs-CZ" altLang="cs-CZ" dirty="0"/>
          </a:p>
          <a:p>
            <a:pPr eaLnBrk="1" hangingPunct="1">
              <a:lnSpc>
                <a:spcPct val="90000"/>
              </a:lnSpc>
            </a:pPr>
            <a:r>
              <a:rPr lang="cs-CZ" altLang="cs-CZ" dirty="0"/>
              <a:t>Nevýhody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dirty="0"/>
              <a:t>Vysoká hmotnost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dirty="0"/>
              <a:t>Velké rozměry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dirty="0"/>
              <a:t>Vysoká cena (cívka, jádro…)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dirty="0"/>
              <a:t>Je </a:t>
            </a:r>
            <a:r>
              <a:rPr lang="cs-CZ" altLang="cs-CZ" b="1" dirty="0"/>
              <a:t>pomalé</a:t>
            </a:r>
            <a:r>
              <a:rPr lang="cs-CZ" altLang="cs-CZ" dirty="0"/>
              <a:t> – velmi nízká spínací rychlost značně omezovala výpočetní výkon prvních počítačů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dirty="0"/>
              <a:t>Při spínání a rozepínání mohou vznikat zákmity, jiskření</a:t>
            </a:r>
          </a:p>
          <a:p>
            <a:pPr eaLnBrk="1" hangingPunct="1">
              <a:lnSpc>
                <a:spcPct val="90000"/>
              </a:lnSpc>
            </a:pPr>
            <a:endParaRPr lang="cs-CZ" altLang="cs-CZ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John Von Neumann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916113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800" dirty="0"/>
              <a:t>Jeden z nejšpičkovějších matematiků své doby</a:t>
            </a:r>
          </a:p>
          <a:p>
            <a:pPr eaLnBrk="1" hangingPunct="1"/>
            <a:r>
              <a:rPr lang="cs-CZ" altLang="cs-CZ" sz="1800" dirty="0"/>
              <a:t>Jsme mu vděčni za vynalezení architektury počítače v podobě, v jaké je dosud známe</a:t>
            </a:r>
          </a:p>
          <a:p>
            <a:pPr eaLnBrk="1" hangingPunct="1"/>
            <a:r>
              <a:rPr lang="cs-CZ" altLang="cs-CZ" sz="1800" dirty="0"/>
              <a:t>Von Neumann neměl elektrotechnické vzdělání a neuměl počítač postavit, byl pouze autorem myšlenky, jak by měl takový počítač vypadat a pracovat</a:t>
            </a:r>
          </a:p>
          <a:p>
            <a:pPr eaLnBrk="1" hangingPunct="1"/>
            <a:r>
              <a:rPr lang="cs-CZ" altLang="cs-CZ" sz="1800" dirty="0"/>
              <a:t>Narodil se v roce 1903 v Budapešti</a:t>
            </a:r>
          </a:p>
          <a:p>
            <a:pPr eaLnBrk="1" hangingPunct="1"/>
            <a:r>
              <a:rPr lang="cs-CZ" altLang="cs-CZ" sz="1800" dirty="0"/>
              <a:t>V roce 1928 vymyslel nové odvětví matematiky – tzv. teorii her, která se zabývá výpočty strategií, jak hrát tu či onu hru nebo jak se aspoň vyhnout prohrám</a:t>
            </a:r>
          </a:p>
          <a:p>
            <a:pPr eaLnBrk="1" hangingPunct="1"/>
            <a:r>
              <a:rPr lang="cs-CZ" altLang="cs-CZ" sz="1800" dirty="0"/>
              <a:t>K ověřování svých výpočtů a algoritmů potřeboval stroj, který prováděl automaticky zadané operace</a:t>
            </a:r>
          </a:p>
          <a:p>
            <a:pPr eaLnBrk="1" hangingPunct="1"/>
            <a:r>
              <a:rPr lang="cs-CZ" altLang="cs-CZ" sz="1800" dirty="0"/>
              <a:t>... a tak se zrodila idea programovatelného počítače</a:t>
            </a:r>
          </a:p>
          <a:p>
            <a:pPr eaLnBrk="1" hangingPunct="1"/>
            <a:r>
              <a:rPr lang="cs-CZ" altLang="cs-CZ" sz="1800" dirty="0"/>
              <a:t>Zemřel mlád v roce 1957.... tedy ještě před vynálezem integrovaných obvodů, vyrobením prvního mikroprocesoru a zrodem moderní výpočetní techniky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0"/>
            <a:ext cx="18097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Analogový  X  Číslicový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400" b="1"/>
              <a:t>Analogový počítač</a:t>
            </a:r>
            <a:r>
              <a:rPr lang="cs-CZ" altLang="cs-CZ" sz="2400"/>
              <a:t> zpracovává analogový signál – informace je reprezentována úrovní signálu</a:t>
            </a:r>
          </a:p>
          <a:p>
            <a:pPr eaLnBrk="1" hangingPunct="1"/>
            <a:r>
              <a:rPr lang="cs-CZ" altLang="cs-CZ" sz="2400"/>
              <a:t>Základním stavebním prvkem je </a:t>
            </a:r>
            <a:r>
              <a:rPr lang="cs-CZ" altLang="cs-CZ" sz="2400" b="1"/>
              <a:t>operační zesilovač</a:t>
            </a:r>
          </a:p>
          <a:p>
            <a:pPr eaLnBrk="1" hangingPunct="1"/>
            <a:endParaRPr lang="cs-CZ" altLang="cs-CZ" sz="2400"/>
          </a:p>
          <a:p>
            <a:pPr eaLnBrk="1" hangingPunct="1"/>
            <a:r>
              <a:rPr lang="cs-CZ" altLang="cs-CZ" sz="2400" b="1"/>
              <a:t>Číslicový počítač</a:t>
            </a:r>
            <a:r>
              <a:rPr lang="cs-CZ" altLang="cs-CZ" sz="2400"/>
              <a:t> zpracovává číslicový (digitální) signál – signál nabývá pouze hodnot 0 nebo 1</a:t>
            </a:r>
          </a:p>
          <a:p>
            <a:pPr eaLnBrk="1" hangingPunct="1"/>
            <a:r>
              <a:rPr lang="cs-CZ" altLang="cs-CZ" sz="2400"/>
              <a:t>Základním stavebním prvkem je </a:t>
            </a:r>
            <a:r>
              <a:rPr lang="cs-CZ" altLang="cs-CZ" sz="2400" b="1"/>
              <a:t>logický obvod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John Von Neumann</a:t>
            </a:r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628775"/>
            <a:ext cx="7705725" cy="4929188"/>
          </a:xfr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Charakteristické vlastnosti </a:t>
            </a:r>
            <a:br>
              <a:rPr lang="cs-CZ" altLang="cs-CZ"/>
            </a:br>
            <a:r>
              <a:rPr lang="cs-CZ" altLang="cs-CZ"/>
              <a:t>Von Neumannova počítače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100" dirty="0"/>
              <a:t>Teorie koncepce jeho počítače byla prezentována na vědecké konferenci v roce 1945</a:t>
            </a:r>
          </a:p>
          <a:p>
            <a:pPr eaLnBrk="1" hangingPunct="1"/>
            <a:r>
              <a:rPr lang="cs-CZ" altLang="cs-CZ" sz="2100" dirty="0"/>
              <a:t>do doby před Von Neumannem byly počítače pouze jednoúčelové stroje, které byly vyrobeny za účelem jedné řešení konkrétní úlohy (pro jinou úlohu se musely přestavět)</a:t>
            </a:r>
          </a:p>
          <a:p>
            <a:pPr eaLnBrk="1" hangingPunct="1"/>
            <a:r>
              <a:rPr lang="cs-CZ" altLang="cs-CZ" sz="2100" dirty="0"/>
              <a:t>Hlavní myšlenka: Struktura je nezávislá od zpracovávaných problémů, na řešení problému se musí zvenčí zavést návod na zpracování, program a musí se uložit do paměti, bez tohoto programu není stroj schopen práce </a:t>
            </a:r>
          </a:p>
          <a:p>
            <a:pPr eaLnBrk="1" hangingPunct="1"/>
            <a:r>
              <a:rPr lang="cs-CZ" altLang="cs-CZ" sz="2100" dirty="0"/>
              <a:t>Program a zpracovávaná data jsou uloženy v paměti společně</a:t>
            </a:r>
          </a:p>
          <a:p>
            <a:pPr eaLnBrk="1" hangingPunct="1">
              <a:lnSpc>
                <a:spcPct val="90000"/>
              </a:lnSpc>
            </a:pPr>
            <a:endParaRPr lang="cs-CZ" altLang="cs-CZ" sz="2100" dirty="0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051050" y="5949950"/>
            <a:ext cx="5688013" cy="711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2000" b="1">
                <a:latin typeface="Tahoma" panose="020B0604030504040204" pitchFamily="34" charset="0"/>
              </a:rPr>
              <a:t>Veškeré přizpůsobení konkrétním úkolům má být řešeno výhradně programem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Charakteristické vlastnosti </a:t>
            </a:r>
            <a:br>
              <a:rPr lang="cs-CZ" altLang="cs-CZ"/>
            </a:br>
            <a:r>
              <a:rPr lang="cs-CZ" altLang="cs-CZ"/>
              <a:t>Von Neumannova počítače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700" dirty="0"/>
              <a:t>Využití </a:t>
            </a:r>
            <a:r>
              <a:rPr lang="cs-CZ" altLang="cs-CZ" sz="1700" b="1" dirty="0"/>
              <a:t>dvojkové soustavy</a:t>
            </a:r>
            <a:r>
              <a:rPr lang="cs-CZ" altLang="cs-CZ" sz="1700" dirty="0"/>
              <a:t> - Všechna data (instrukce, adresy,…) jsou binárně kódované, správné dekódování zabezpečují vhodné logické obvody v řídící jednotce  </a:t>
            </a:r>
          </a:p>
          <a:p>
            <a:pPr eaLnBrk="1" hangingPunct="1"/>
            <a:r>
              <a:rPr lang="cs-CZ" altLang="cs-CZ" sz="1700" b="1" dirty="0"/>
              <a:t>5 funkčních jednotek</a:t>
            </a:r>
            <a:r>
              <a:rPr lang="cs-CZ" altLang="cs-CZ" sz="1700" dirty="0"/>
              <a:t> – řídící jednotka, aritmeticko-logická jednotka, paměť, vstupní zařízení, výstupní zařízení </a:t>
            </a:r>
          </a:p>
          <a:p>
            <a:pPr eaLnBrk="1" hangingPunct="1"/>
            <a:r>
              <a:rPr lang="cs-CZ" altLang="cs-CZ" sz="1700" b="1" dirty="0"/>
              <a:t>Paměť</a:t>
            </a:r>
            <a:r>
              <a:rPr lang="cs-CZ" altLang="cs-CZ" sz="1700" dirty="0"/>
              <a:t> je rozdělená na stejně velké buňky, které jsou průběžně očíslované, přes číslo buňky (</a:t>
            </a:r>
            <a:r>
              <a:rPr lang="cs-CZ" altLang="cs-CZ" sz="1700" b="1" dirty="0"/>
              <a:t>adresu</a:t>
            </a:r>
            <a:r>
              <a:rPr lang="cs-CZ" altLang="cs-CZ" sz="1700" dirty="0"/>
              <a:t>) se dá přečíst nebo změnit obsah buňky </a:t>
            </a:r>
          </a:p>
          <a:p>
            <a:pPr eaLnBrk="1" hangingPunct="1"/>
            <a:r>
              <a:rPr lang="cs-CZ" altLang="cs-CZ" sz="1700" dirty="0"/>
              <a:t>Po sobě jdoucí instrukce programu se uloží do paměťových buněk jdoucích po sobě, přístup k následující instrukci se uskuteční z řídící jednotky zvýšením instrukční adresy o 1 </a:t>
            </a:r>
          </a:p>
          <a:p>
            <a:pPr eaLnBrk="1" hangingPunct="1"/>
            <a:r>
              <a:rPr lang="cs-CZ" altLang="cs-CZ" sz="1700" dirty="0"/>
              <a:t>Instrukcemi skoku se dá odklonit od zpracování instrukcí v uloženém pořadí </a:t>
            </a:r>
          </a:p>
          <a:p>
            <a:pPr eaLnBrk="1" hangingPunct="1"/>
            <a:endParaRPr lang="cs-CZ" altLang="cs-CZ" sz="1700" dirty="0"/>
          </a:p>
          <a:p>
            <a:pPr eaLnBrk="1" hangingPunct="1"/>
            <a:r>
              <a:rPr lang="cs-CZ" altLang="cs-CZ" sz="1700" dirty="0"/>
              <a:t>Neuvěřitelné, že i dnes po mnoha letech prakticky beze změn vše výše uvedené platí i pro dnešní běžné počítače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Von Neumannova architektura</a:t>
            </a: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03575" y="4149725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ŘADIČ</a:t>
            </a:r>
          </a:p>
        </p:txBody>
      </p:sp>
      <p:sp>
        <p:nvSpPr>
          <p:cNvPr id="57348" name="Text Box 5"/>
          <p:cNvSpPr txBox="1">
            <a:spLocks noChangeArrowheads="1"/>
          </p:cNvSpPr>
          <p:nvPr/>
        </p:nvSpPr>
        <p:spPr bwMode="auto">
          <a:xfrm>
            <a:off x="3203575" y="3429000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ALU</a:t>
            </a:r>
          </a:p>
        </p:txBody>
      </p:sp>
      <p:sp>
        <p:nvSpPr>
          <p:cNvPr id="57349" name="Text Box 6"/>
          <p:cNvSpPr txBox="1">
            <a:spLocks noChangeArrowheads="1"/>
          </p:cNvSpPr>
          <p:nvPr/>
        </p:nvSpPr>
        <p:spPr bwMode="auto">
          <a:xfrm>
            <a:off x="3203575" y="2708275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 dirty="0"/>
              <a:t>Paměť</a:t>
            </a:r>
          </a:p>
        </p:txBody>
      </p:sp>
      <p:sp>
        <p:nvSpPr>
          <p:cNvPr id="57351" name="Text Box 8"/>
          <p:cNvSpPr txBox="1">
            <a:spLocks noChangeArrowheads="1"/>
          </p:cNvSpPr>
          <p:nvPr/>
        </p:nvSpPr>
        <p:spPr bwMode="auto">
          <a:xfrm>
            <a:off x="1042988" y="3429000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Vstup</a:t>
            </a:r>
          </a:p>
        </p:txBody>
      </p:sp>
      <p:sp>
        <p:nvSpPr>
          <p:cNvPr id="57352" name="Text Box 9"/>
          <p:cNvSpPr txBox="1">
            <a:spLocks noChangeArrowheads="1"/>
          </p:cNvSpPr>
          <p:nvPr/>
        </p:nvSpPr>
        <p:spPr bwMode="auto">
          <a:xfrm>
            <a:off x="5364163" y="3429000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Výstup</a:t>
            </a:r>
          </a:p>
        </p:txBody>
      </p:sp>
      <p:sp>
        <p:nvSpPr>
          <p:cNvPr id="57353" name="Line 10"/>
          <p:cNvSpPr>
            <a:spLocks noChangeShapeType="1"/>
          </p:cNvSpPr>
          <p:nvPr/>
        </p:nvSpPr>
        <p:spPr bwMode="auto">
          <a:xfrm>
            <a:off x="2627313" y="3573463"/>
            <a:ext cx="576262" cy="0"/>
          </a:xfrm>
          <a:prstGeom prst="line">
            <a:avLst/>
          </a:prstGeom>
          <a:noFill/>
          <a:ln w="25400" cmpd="dbl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4" name="Line 11"/>
          <p:cNvSpPr>
            <a:spLocks noChangeShapeType="1"/>
          </p:cNvSpPr>
          <p:nvPr/>
        </p:nvSpPr>
        <p:spPr bwMode="auto">
          <a:xfrm>
            <a:off x="4787900" y="3573463"/>
            <a:ext cx="576263" cy="0"/>
          </a:xfrm>
          <a:prstGeom prst="line">
            <a:avLst/>
          </a:prstGeom>
          <a:noFill/>
          <a:ln w="25400" cmpd="dbl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5" name="Line 12"/>
          <p:cNvSpPr>
            <a:spLocks noChangeShapeType="1"/>
          </p:cNvSpPr>
          <p:nvPr/>
        </p:nvSpPr>
        <p:spPr bwMode="auto">
          <a:xfrm>
            <a:off x="3563938" y="3068638"/>
            <a:ext cx="0" cy="361950"/>
          </a:xfrm>
          <a:prstGeom prst="line">
            <a:avLst/>
          </a:prstGeom>
          <a:noFill/>
          <a:ln w="25400" cmpd="dbl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6" name="Line 13"/>
          <p:cNvSpPr>
            <a:spLocks noChangeShapeType="1"/>
          </p:cNvSpPr>
          <p:nvPr/>
        </p:nvSpPr>
        <p:spPr bwMode="auto">
          <a:xfrm flipV="1">
            <a:off x="4356100" y="3068638"/>
            <a:ext cx="0" cy="360362"/>
          </a:xfrm>
          <a:prstGeom prst="line">
            <a:avLst/>
          </a:prstGeom>
          <a:noFill/>
          <a:ln w="25400" cmpd="dbl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7" name="Line 14"/>
          <p:cNvSpPr>
            <a:spLocks noChangeShapeType="1"/>
          </p:cNvSpPr>
          <p:nvPr/>
        </p:nvSpPr>
        <p:spPr bwMode="auto">
          <a:xfrm flipV="1">
            <a:off x="4067175" y="3789363"/>
            <a:ext cx="0" cy="3603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9" name="Line 16"/>
          <p:cNvSpPr>
            <a:spLocks noChangeShapeType="1"/>
          </p:cNvSpPr>
          <p:nvPr/>
        </p:nvSpPr>
        <p:spPr bwMode="auto">
          <a:xfrm>
            <a:off x="4787900" y="4292600"/>
            <a:ext cx="12969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0" name="Line 17"/>
          <p:cNvSpPr>
            <a:spLocks noChangeShapeType="1"/>
          </p:cNvSpPr>
          <p:nvPr/>
        </p:nvSpPr>
        <p:spPr bwMode="auto">
          <a:xfrm flipV="1">
            <a:off x="6084888" y="3789363"/>
            <a:ext cx="0" cy="5032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1" name="Line 18"/>
          <p:cNvSpPr>
            <a:spLocks noChangeShapeType="1"/>
          </p:cNvSpPr>
          <p:nvPr/>
        </p:nvSpPr>
        <p:spPr bwMode="auto">
          <a:xfrm flipH="1">
            <a:off x="1979613" y="4292600"/>
            <a:ext cx="12239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2" name="Line 19"/>
          <p:cNvSpPr>
            <a:spLocks noChangeShapeType="1"/>
          </p:cNvSpPr>
          <p:nvPr/>
        </p:nvSpPr>
        <p:spPr bwMode="auto">
          <a:xfrm flipV="1">
            <a:off x="1979613" y="3789363"/>
            <a:ext cx="0" cy="5032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3" name="Line 20"/>
          <p:cNvSpPr>
            <a:spLocks noChangeShapeType="1"/>
          </p:cNvSpPr>
          <p:nvPr/>
        </p:nvSpPr>
        <p:spPr bwMode="auto">
          <a:xfrm>
            <a:off x="4787900" y="4437063"/>
            <a:ext cx="24479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4" name="Line 21"/>
          <p:cNvSpPr>
            <a:spLocks noChangeShapeType="1"/>
          </p:cNvSpPr>
          <p:nvPr/>
        </p:nvSpPr>
        <p:spPr bwMode="auto">
          <a:xfrm flipV="1">
            <a:off x="7235825" y="2997200"/>
            <a:ext cx="0" cy="1439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5" name="Line 22"/>
          <p:cNvSpPr>
            <a:spLocks noChangeShapeType="1"/>
          </p:cNvSpPr>
          <p:nvPr/>
        </p:nvSpPr>
        <p:spPr bwMode="auto">
          <a:xfrm flipH="1">
            <a:off x="4787900" y="2997200"/>
            <a:ext cx="24479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6" name="Line 23"/>
          <p:cNvSpPr>
            <a:spLocks noChangeShapeType="1"/>
          </p:cNvSpPr>
          <p:nvPr/>
        </p:nvSpPr>
        <p:spPr bwMode="auto">
          <a:xfrm flipV="1">
            <a:off x="3492500" y="4525963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7" name="Line 24"/>
          <p:cNvSpPr>
            <a:spLocks noChangeShapeType="1"/>
          </p:cNvSpPr>
          <p:nvPr/>
        </p:nvSpPr>
        <p:spPr bwMode="auto">
          <a:xfrm>
            <a:off x="684213" y="1700213"/>
            <a:ext cx="7921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8" name="Line 25"/>
          <p:cNvSpPr>
            <a:spLocks noChangeShapeType="1"/>
          </p:cNvSpPr>
          <p:nvPr/>
        </p:nvSpPr>
        <p:spPr bwMode="auto">
          <a:xfrm>
            <a:off x="684213" y="2060575"/>
            <a:ext cx="792162" cy="0"/>
          </a:xfrm>
          <a:prstGeom prst="line">
            <a:avLst/>
          </a:prstGeom>
          <a:noFill/>
          <a:ln w="25400" cmpd="dbl">
            <a:solidFill>
              <a:srgbClr val="007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9" name="Line 26"/>
          <p:cNvSpPr>
            <a:spLocks noChangeShapeType="1"/>
          </p:cNvSpPr>
          <p:nvPr/>
        </p:nvSpPr>
        <p:spPr bwMode="auto">
          <a:xfrm flipV="1">
            <a:off x="684213" y="2420938"/>
            <a:ext cx="792162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70" name="Text Box 27"/>
          <p:cNvSpPr txBox="1">
            <a:spLocks noChangeArrowheads="1"/>
          </p:cNvSpPr>
          <p:nvPr/>
        </p:nvSpPr>
        <p:spPr bwMode="auto">
          <a:xfrm>
            <a:off x="1547813" y="1557338"/>
            <a:ext cx="1584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/>
              <a:t>Řídící signál</a:t>
            </a:r>
          </a:p>
        </p:txBody>
      </p:sp>
      <p:sp>
        <p:nvSpPr>
          <p:cNvPr id="57371" name="Text Box 28"/>
          <p:cNvSpPr txBox="1">
            <a:spLocks noChangeArrowheads="1"/>
          </p:cNvSpPr>
          <p:nvPr/>
        </p:nvSpPr>
        <p:spPr bwMode="auto">
          <a:xfrm>
            <a:off x="1547813" y="1916113"/>
            <a:ext cx="1584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/>
              <a:t>Tok dat</a:t>
            </a:r>
          </a:p>
        </p:txBody>
      </p:sp>
      <p:sp>
        <p:nvSpPr>
          <p:cNvPr id="57372" name="Text Box 29"/>
          <p:cNvSpPr txBox="1">
            <a:spLocks noChangeArrowheads="1"/>
          </p:cNvSpPr>
          <p:nvPr/>
        </p:nvSpPr>
        <p:spPr bwMode="auto">
          <a:xfrm>
            <a:off x="1547813" y="2276475"/>
            <a:ext cx="19446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/>
              <a:t>Čtení strojového kódu</a:t>
            </a:r>
          </a:p>
        </p:txBody>
      </p:sp>
      <p:cxnSp>
        <p:nvCxnSpPr>
          <p:cNvPr id="3" name="Přímá spojnice 2">
            <a:extLst>
              <a:ext uri="{FF2B5EF4-FFF2-40B4-BE49-F238E27FC236}">
                <a16:creationId xmlns:a16="http://schemas.microsoft.com/office/drawing/2014/main" id="{0E4964A9-4BD1-4664-A7B8-C4B3B9063222}"/>
              </a:ext>
            </a:extLst>
          </p:cNvPr>
          <p:cNvCxnSpPr/>
          <p:nvPr/>
        </p:nvCxnSpPr>
        <p:spPr>
          <a:xfrm flipH="1">
            <a:off x="2771800" y="4941168"/>
            <a:ext cx="7207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Přímá spojnice 4">
            <a:extLst>
              <a:ext uri="{FF2B5EF4-FFF2-40B4-BE49-F238E27FC236}">
                <a16:creationId xmlns:a16="http://schemas.microsoft.com/office/drawing/2014/main" id="{73145C4F-081A-402B-BCE9-3D9CDEAE3318}"/>
              </a:ext>
            </a:extLst>
          </p:cNvPr>
          <p:cNvCxnSpPr>
            <a:cxnSpLocks/>
          </p:cNvCxnSpPr>
          <p:nvPr/>
        </p:nvCxnSpPr>
        <p:spPr>
          <a:xfrm flipV="1">
            <a:off x="2771800" y="2924944"/>
            <a:ext cx="0" cy="20344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E0C24E6-04AE-42F5-929A-0F16C28EE6FE}"/>
              </a:ext>
            </a:extLst>
          </p:cNvPr>
          <p:cNvCxnSpPr/>
          <p:nvPr/>
        </p:nvCxnSpPr>
        <p:spPr>
          <a:xfrm>
            <a:off x="2771800" y="2930369"/>
            <a:ext cx="4317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956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6321BF-8489-4898-8426-BBA3D9CC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Von Neumannova architektura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F449EBE1-2087-43E7-810F-3516B351B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20888"/>
            <a:ext cx="4191000" cy="2428875"/>
          </a:xfrm>
        </p:spPr>
      </p:pic>
    </p:spTree>
    <p:extLst>
      <p:ext uri="{BB962C8B-B14F-4D97-AF65-F5344CB8AC3E}">
        <p14:creationId xmlns:p14="http://schemas.microsoft.com/office/powerpoint/2010/main" val="2404948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301539-5A8F-43A8-BBD0-5BEE7027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Von Neumannova architektura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0815322-28E2-453A-9ECA-EEE1A28F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44824"/>
            <a:ext cx="6192688" cy="4119929"/>
          </a:xfrm>
        </p:spPr>
      </p:pic>
    </p:spTree>
    <p:extLst>
      <p:ext uri="{BB962C8B-B14F-4D97-AF65-F5344CB8AC3E}">
        <p14:creationId xmlns:p14="http://schemas.microsoft.com/office/powerpoint/2010/main" val="3915721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99CE09-BCA1-4496-8B2B-18AD9B50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Von Neumannova architektura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F98E02A8-128C-482B-8B95-FA0E74FD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6972313" cy="3816424"/>
          </a:xfrm>
        </p:spPr>
      </p:pic>
    </p:spTree>
    <p:extLst>
      <p:ext uri="{BB962C8B-B14F-4D97-AF65-F5344CB8AC3E}">
        <p14:creationId xmlns:p14="http://schemas.microsoft.com/office/powerpoint/2010/main" val="3649956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Řadič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679" y="1700808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800" dirty="0"/>
              <a:t>Srdcem Von Neumannova počítače je řadič, který svým způsobem řídí chod celého počítače. </a:t>
            </a:r>
          </a:p>
          <a:p>
            <a:pPr eaLnBrk="1" hangingPunct="1"/>
            <a:r>
              <a:rPr lang="cs-CZ" altLang="cs-CZ" sz="1800" dirty="0"/>
              <a:t>Řadič = </a:t>
            </a:r>
            <a:r>
              <a:rPr lang="cs-CZ" altLang="cs-CZ" sz="1800" b="1" dirty="0"/>
              <a:t>řídící jednotka</a:t>
            </a:r>
          </a:p>
          <a:p>
            <a:pPr eaLnBrk="1" hangingPunct="1"/>
            <a:r>
              <a:rPr lang="cs-CZ" altLang="cs-CZ" sz="1800" dirty="0"/>
              <a:t>Anglicky se tato jednotka nazývá </a:t>
            </a:r>
            <a:r>
              <a:rPr lang="cs-CZ" altLang="cs-CZ" sz="1800" b="1" dirty="0" err="1"/>
              <a:t>Controller</a:t>
            </a:r>
            <a:endParaRPr lang="cs-CZ" altLang="cs-CZ" sz="1800" b="1" dirty="0"/>
          </a:p>
          <a:p>
            <a:pPr eaLnBrk="1" hangingPunct="1"/>
            <a:r>
              <a:rPr lang="cs-CZ" altLang="cs-CZ" sz="1800" dirty="0"/>
              <a:t>Řadič </a:t>
            </a:r>
            <a:r>
              <a:rPr lang="cs-CZ" altLang="cs-CZ" sz="1800" b="1" dirty="0"/>
              <a:t>generuje řídící signály</a:t>
            </a:r>
            <a:r>
              <a:rPr lang="cs-CZ" altLang="cs-CZ" sz="1800" dirty="0"/>
              <a:t> pro ostatní bloky počítače – dává ostatním jednotkám povely k činnosti (např. ALU posílá signál, jakou aritmetickou operaci má provést, paměti potom povel k zápisu výsledku na vybranou adresu atd...)</a:t>
            </a:r>
          </a:p>
          <a:p>
            <a:pPr eaLnBrk="1" hangingPunct="1"/>
            <a:r>
              <a:rPr lang="cs-CZ" altLang="cs-CZ" sz="1800" dirty="0"/>
              <a:t>Řadič rozumí </a:t>
            </a:r>
            <a:r>
              <a:rPr lang="cs-CZ" altLang="cs-CZ" sz="1800" b="1" dirty="0"/>
              <a:t>strojovému kódu</a:t>
            </a:r>
            <a:r>
              <a:rPr lang="cs-CZ" altLang="cs-CZ" sz="1800" dirty="0"/>
              <a:t>, kterým jsou zakódované povely tvořící program. Bajty strojového kódu jsou řadičem vybírány z paměti, dekódovány a pak dochází vykonání instrukce</a:t>
            </a:r>
          </a:p>
          <a:p>
            <a:pPr eaLnBrk="1" hangingPunct="1"/>
            <a:r>
              <a:rPr lang="cs-CZ" altLang="cs-CZ" sz="1800" dirty="0"/>
              <a:t>Provedení každé instrukce se vždy skládá z určitého počtu dílčích kroků (fází), které mohou provádět různé části počítače samy, či ve vzájemné spolupráci, vždy ale za potřebné vzájemné součinnosti. </a:t>
            </a:r>
          </a:p>
          <a:p>
            <a:pPr eaLnBrk="1" hangingPunct="1"/>
            <a:r>
              <a:rPr lang="cs-CZ" altLang="cs-CZ" sz="1800" dirty="0"/>
              <a:t>Tuto koordinaci zajišťuje právě řadič. Přitom vychází z právě prováděné strojové instrukce, od které pak odvozuje svůj postup (postupně vysílá ostatním jednotkám řídící signály vedoucí k provedení instrukce)</a:t>
            </a:r>
          </a:p>
          <a:p>
            <a:pPr eaLnBrk="1" hangingPunct="1">
              <a:lnSpc>
                <a:spcPct val="80000"/>
              </a:lnSpc>
            </a:pPr>
            <a:endParaRPr lang="cs-CZ" altLang="cs-CZ" sz="18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ALU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100" dirty="0"/>
              <a:t>Aritmeticko-logická jednotka</a:t>
            </a:r>
          </a:p>
          <a:p>
            <a:pPr eaLnBrk="1" hangingPunct="1"/>
            <a:r>
              <a:rPr lang="cs-CZ" altLang="cs-CZ" sz="2100" dirty="0"/>
              <a:t>„dělník“ vykonávající operace s daty</a:t>
            </a:r>
          </a:p>
          <a:p>
            <a:pPr eaLnBrk="1" hangingPunct="1"/>
            <a:r>
              <a:rPr lang="cs-CZ" altLang="cs-CZ" sz="2100" dirty="0"/>
              <a:t>Obsahuje binární sčítačku, násobičku, komparátory, příznakové bity….</a:t>
            </a:r>
          </a:p>
          <a:p>
            <a:pPr eaLnBrk="1" hangingPunct="1"/>
            <a:r>
              <a:rPr lang="cs-CZ" altLang="cs-CZ" sz="2100" dirty="0"/>
              <a:t>S využitím těchto jednotek dokáže provádět veškeré operace s bajty </a:t>
            </a:r>
          </a:p>
          <a:p>
            <a:pPr eaLnBrk="1" hangingPunct="1"/>
            <a:r>
              <a:rPr lang="cs-CZ" altLang="cs-CZ" sz="2100" dirty="0"/>
              <a:t>Řadič dává ALU povel, jakou operaci má vykonat s daty na jejím vstupu. Před tím řadič zařídil, aby byl z paměti např. přečten bajt se kterým se bude pracovat.</a:t>
            </a:r>
          </a:p>
          <a:p>
            <a:pPr eaLnBrk="1" hangingPunct="1">
              <a:lnSpc>
                <a:spcPct val="90000"/>
              </a:lnSpc>
            </a:pPr>
            <a:endParaRPr lang="cs-CZ" altLang="cs-CZ" sz="21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Paměť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100" dirty="0"/>
              <a:t>Obecně je paměť cokoliv, kam lze </a:t>
            </a:r>
            <a:r>
              <a:rPr lang="cs-CZ" altLang="cs-CZ" sz="2100" b="1" dirty="0"/>
              <a:t>uložit data</a:t>
            </a:r>
            <a:r>
              <a:rPr lang="cs-CZ" altLang="cs-CZ" sz="2100" dirty="0"/>
              <a:t> a později je opět vyzvednout</a:t>
            </a:r>
          </a:p>
          <a:p>
            <a:pPr eaLnBrk="1" hangingPunct="1"/>
            <a:r>
              <a:rPr lang="cs-CZ" altLang="cs-CZ" sz="2100" dirty="0"/>
              <a:t>Paměť je tedy </a:t>
            </a:r>
            <a:r>
              <a:rPr lang="cs-CZ" altLang="cs-CZ" sz="2100" b="1" dirty="0"/>
              <a:t>úložiště informací</a:t>
            </a:r>
            <a:r>
              <a:rPr lang="cs-CZ" altLang="cs-CZ" sz="2100" dirty="0"/>
              <a:t> (bitů, bajtů)</a:t>
            </a:r>
          </a:p>
          <a:p>
            <a:pPr eaLnBrk="1" hangingPunct="1"/>
            <a:r>
              <a:rPr lang="cs-CZ" altLang="cs-CZ" sz="2100" dirty="0"/>
              <a:t>O různých typech pamětí se naučíme později</a:t>
            </a:r>
          </a:p>
          <a:p>
            <a:pPr eaLnBrk="1" hangingPunct="1"/>
            <a:r>
              <a:rPr lang="cs-CZ" altLang="cs-CZ" sz="2100" dirty="0"/>
              <a:t>Jednou ze základních myšlenek Von Neumannovy architektury je </a:t>
            </a:r>
            <a:r>
              <a:rPr lang="cs-CZ" altLang="cs-CZ" sz="2100" b="1" dirty="0"/>
              <a:t>adresovatelná paměť</a:t>
            </a:r>
          </a:p>
          <a:p>
            <a:pPr eaLnBrk="1" hangingPunct="1"/>
            <a:r>
              <a:rPr lang="cs-CZ" altLang="cs-CZ" sz="2100" dirty="0"/>
              <a:t>Paměť si lze představit jako mnoho „přihrádek“ sloužících k uložení jednoho bajtu (data obvykle ukládáme po bajtech)</a:t>
            </a:r>
          </a:p>
          <a:p>
            <a:pPr eaLnBrk="1" hangingPunct="1"/>
            <a:r>
              <a:rPr lang="cs-CZ" altLang="cs-CZ" sz="2100" dirty="0"/>
              <a:t>Všechny takové přihrádky jsou postupně očíslovány, aby byla každá z nich jednoznačně identifikovatelná</a:t>
            </a:r>
          </a:p>
          <a:p>
            <a:pPr eaLnBrk="1" hangingPunct="1"/>
            <a:r>
              <a:rPr lang="cs-CZ" altLang="cs-CZ" sz="2100" dirty="0"/>
              <a:t>Každá paměťová „přihrádka“ tedy má svou </a:t>
            </a:r>
            <a:r>
              <a:rPr lang="cs-CZ" altLang="cs-CZ" sz="2100" b="1" dirty="0"/>
              <a:t>adresu</a:t>
            </a:r>
            <a:r>
              <a:rPr lang="cs-CZ" altLang="cs-CZ" sz="2100" dirty="0"/>
              <a:t> </a:t>
            </a:r>
          </a:p>
          <a:p>
            <a:pPr eaLnBrk="1" hangingPunct="1"/>
            <a:r>
              <a:rPr lang="cs-CZ" altLang="cs-CZ" sz="2100" dirty="0"/>
              <a:t>Při práci s pamětí je třeba vždy vybrat </a:t>
            </a:r>
            <a:r>
              <a:rPr lang="cs-CZ" altLang="cs-CZ" sz="2100" b="1" dirty="0"/>
              <a:t>konkrétní adresu</a:t>
            </a:r>
            <a:r>
              <a:rPr lang="cs-CZ" altLang="cs-CZ" sz="2100" dirty="0"/>
              <a:t>, na kterou se bude zapisovat bajt nebo ze které se bude číst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Logické obvody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600"/>
              <a:t>Zopakovat </a:t>
            </a:r>
          </a:p>
          <a:p>
            <a:pPr lvl="1" eaLnBrk="1" hangingPunct="1"/>
            <a:r>
              <a:rPr lang="cs-CZ" altLang="cs-CZ" sz="2200"/>
              <a:t>Negace</a:t>
            </a:r>
          </a:p>
          <a:p>
            <a:pPr lvl="1" eaLnBrk="1" hangingPunct="1"/>
            <a:r>
              <a:rPr lang="cs-CZ" altLang="cs-CZ" sz="2200"/>
              <a:t>AND</a:t>
            </a:r>
          </a:p>
          <a:p>
            <a:pPr lvl="1" eaLnBrk="1" hangingPunct="1"/>
            <a:r>
              <a:rPr lang="cs-CZ" altLang="cs-CZ" sz="2200"/>
              <a:t>OR</a:t>
            </a:r>
          </a:p>
          <a:p>
            <a:pPr lvl="1" eaLnBrk="1" hangingPunct="1"/>
            <a:r>
              <a:rPr lang="cs-CZ" altLang="cs-CZ" sz="2200"/>
              <a:t>NAND</a:t>
            </a:r>
          </a:p>
          <a:p>
            <a:pPr lvl="1" eaLnBrk="1" hangingPunct="1"/>
            <a:r>
              <a:rPr lang="cs-CZ" altLang="cs-CZ" sz="2200"/>
              <a:t>NOR</a:t>
            </a:r>
          </a:p>
          <a:p>
            <a:pPr lvl="1" eaLnBrk="1" hangingPunct="1"/>
            <a:r>
              <a:rPr lang="cs-CZ" altLang="cs-CZ" sz="2200"/>
              <a:t>XOR</a:t>
            </a:r>
          </a:p>
          <a:p>
            <a:pPr eaLnBrk="1" hangingPunct="1"/>
            <a:r>
              <a:rPr lang="cs-CZ" altLang="cs-CZ" sz="2600"/>
              <a:t>NAND jako univerzální stavební prvek</a:t>
            </a:r>
          </a:p>
          <a:p>
            <a:pPr eaLnBrk="1" hangingPunct="1"/>
            <a:r>
              <a:rPr lang="cs-CZ" altLang="cs-CZ" sz="2600"/>
              <a:t>Kombinační x sekvenční obvod</a:t>
            </a:r>
          </a:p>
          <a:p>
            <a:pPr eaLnBrk="1" hangingPunct="1"/>
            <a:r>
              <a:rPr lang="cs-CZ" altLang="cs-CZ" sz="2600"/>
              <a:t>JK obvod</a:t>
            </a:r>
          </a:p>
          <a:p>
            <a:pPr eaLnBrk="1" hangingPunct="1"/>
            <a:endParaRPr lang="cs-CZ" altLang="cs-CZ" sz="2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Adresovatelná paměť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1692275" y="2852738"/>
            <a:ext cx="1008063" cy="360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1692275" y="3213100"/>
            <a:ext cx="1008063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1692275" y="3573463"/>
            <a:ext cx="1008063" cy="360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1692275" y="3932238"/>
            <a:ext cx="1008063" cy="360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1692275" y="2492375"/>
            <a:ext cx="1008063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1692275" y="4292600"/>
            <a:ext cx="1008063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47113" name="Rectangle 10"/>
          <p:cNvSpPr>
            <a:spLocks noChangeArrowheads="1"/>
          </p:cNvSpPr>
          <p:nvPr/>
        </p:nvSpPr>
        <p:spPr bwMode="auto">
          <a:xfrm>
            <a:off x="1692275" y="4652963"/>
            <a:ext cx="1008063" cy="360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47114" name="Rectangle 11"/>
          <p:cNvSpPr>
            <a:spLocks noChangeArrowheads="1"/>
          </p:cNvSpPr>
          <p:nvPr/>
        </p:nvSpPr>
        <p:spPr bwMode="auto">
          <a:xfrm>
            <a:off x="1692275" y="5013325"/>
            <a:ext cx="1008063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47115" name="Text Box 12"/>
          <p:cNvSpPr txBox="1">
            <a:spLocks noChangeArrowheads="1"/>
          </p:cNvSpPr>
          <p:nvPr/>
        </p:nvSpPr>
        <p:spPr bwMode="auto">
          <a:xfrm>
            <a:off x="827088" y="1989138"/>
            <a:ext cx="28813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KAPACITA 8B      adresa</a:t>
            </a:r>
          </a:p>
        </p:txBody>
      </p:sp>
      <p:sp>
        <p:nvSpPr>
          <p:cNvPr id="47116" name="Text Box 13"/>
          <p:cNvSpPr txBox="1">
            <a:spLocks noChangeArrowheads="1"/>
          </p:cNvSpPr>
          <p:nvPr/>
        </p:nvSpPr>
        <p:spPr bwMode="auto">
          <a:xfrm>
            <a:off x="2700338" y="2492375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0</a:t>
            </a:r>
          </a:p>
        </p:txBody>
      </p:sp>
      <p:sp>
        <p:nvSpPr>
          <p:cNvPr id="47117" name="Text Box 14"/>
          <p:cNvSpPr txBox="1">
            <a:spLocks noChangeArrowheads="1"/>
          </p:cNvSpPr>
          <p:nvPr/>
        </p:nvSpPr>
        <p:spPr bwMode="auto">
          <a:xfrm>
            <a:off x="2700338" y="2852738"/>
            <a:ext cx="1152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1</a:t>
            </a:r>
          </a:p>
        </p:txBody>
      </p:sp>
      <p:sp>
        <p:nvSpPr>
          <p:cNvPr id="47118" name="Text Box 15"/>
          <p:cNvSpPr txBox="1">
            <a:spLocks noChangeArrowheads="1"/>
          </p:cNvSpPr>
          <p:nvPr/>
        </p:nvSpPr>
        <p:spPr bwMode="auto">
          <a:xfrm>
            <a:off x="2700338" y="3213100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2</a:t>
            </a:r>
          </a:p>
        </p:txBody>
      </p:sp>
      <p:sp>
        <p:nvSpPr>
          <p:cNvPr id="47119" name="Text Box 16"/>
          <p:cNvSpPr txBox="1">
            <a:spLocks noChangeArrowheads="1"/>
          </p:cNvSpPr>
          <p:nvPr/>
        </p:nvSpPr>
        <p:spPr bwMode="auto">
          <a:xfrm>
            <a:off x="2700338" y="3573463"/>
            <a:ext cx="1152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3</a:t>
            </a:r>
          </a:p>
        </p:txBody>
      </p:sp>
      <p:sp>
        <p:nvSpPr>
          <p:cNvPr id="47120" name="Text Box 17"/>
          <p:cNvSpPr txBox="1">
            <a:spLocks noChangeArrowheads="1"/>
          </p:cNvSpPr>
          <p:nvPr/>
        </p:nvSpPr>
        <p:spPr bwMode="auto">
          <a:xfrm>
            <a:off x="2700338" y="3933825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4</a:t>
            </a:r>
          </a:p>
        </p:txBody>
      </p:sp>
      <p:sp>
        <p:nvSpPr>
          <p:cNvPr id="47121" name="Text Box 18"/>
          <p:cNvSpPr txBox="1">
            <a:spLocks noChangeArrowheads="1"/>
          </p:cNvSpPr>
          <p:nvPr/>
        </p:nvSpPr>
        <p:spPr bwMode="auto">
          <a:xfrm>
            <a:off x="2700338" y="4292600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5</a:t>
            </a:r>
          </a:p>
        </p:txBody>
      </p:sp>
      <p:sp>
        <p:nvSpPr>
          <p:cNvPr id="47122" name="Text Box 19"/>
          <p:cNvSpPr txBox="1">
            <a:spLocks noChangeArrowheads="1"/>
          </p:cNvSpPr>
          <p:nvPr/>
        </p:nvSpPr>
        <p:spPr bwMode="auto">
          <a:xfrm>
            <a:off x="2700338" y="4652963"/>
            <a:ext cx="1152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6</a:t>
            </a:r>
          </a:p>
        </p:txBody>
      </p:sp>
      <p:sp>
        <p:nvSpPr>
          <p:cNvPr id="47123" name="Text Box 20"/>
          <p:cNvSpPr txBox="1">
            <a:spLocks noChangeArrowheads="1"/>
          </p:cNvSpPr>
          <p:nvPr/>
        </p:nvSpPr>
        <p:spPr bwMode="auto">
          <a:xfrm>
            <a:off x="2700338" y="5013325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7</a:t>
            </a:r>
          </a:p>
        </p:txBody>
      </p:sp>
      <p:sp>
        <p:nvSpPr>
          <p:cNvPr id="69653" name="Text Box 21"/>
          <p:cNvSpPr txBox="1">
            <a:spLocks noChangeArrowheads="1"/>
          </p:cNvSpPr>
          <p:nvPr/>
        </p:nvSpPr>
        <p:spPr bwMode="auto">
          <a:xfrm>
            <a:off x="3995738" y="3500438"/>
            <a:ext cx="2879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Instrukce: ČTI ADRESU 4</a:t>
            </a: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3348038" y="4508500"/>
            <a:ext cx="46085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Instrukce: ZAPIŠ BAJT 5Eh NA ADRESU 6</a:t>
            </a:r>
          </a:p>
        </p:txBody>
      </p:sp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1835150" y="5734050"/>
            <a:ext cx="4824413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Instrukce pracují vždy s konkrétním paměťovým místem, které je určeno adresou</a:t>
            </a:r>
          </a:p>
        </p:txBody>
      </p:sp>
      <p:sp>
        <p:nvSpPr>
          <p:cNvPr id="69657" name="Line 25"/>
          <p:cNvSpPr>
            <a:spLocks noChangeShapeType="1"/>
          </p:cNvSpPr>
          <p:nvPr/>
        </p:nvSpPr>
        <p:spPr bwMode="auto">
          <a:xfrm flipH="1">
            <a:off x="2411413" y="4437063"/>
            <a:ext cx="10080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3348038" y="4221163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5Eh</a:t>
            </a:r>
          </a:p>
        </p:txBody>
      </p:sp>
      <p:sp>
        <p:nvSpPr>
          <p:cNvPr id="69659" name="Line 27"/>
          <p:cNvSpPr>
            <a:spLocks noChangeShapeType="1"/>
          </p:cNvSpPr>
          <p:nvPr/>
        </p:nvSpPr>
        <p:spPr bwMode="auto">
          <a:xfrm flipV="1">
            <a:off x="2555875" y="3284538"/>
            <a:ext cx="2087563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9660" name="Text Box 28"/>
          <p:cNvSpPr txBox="1">
            <a:spLocks noChangeArrowheads="1"/>
          </p:cNvSpPr>
          <p:nvPr/>
        </p:nvSpPr>
        <p:spPr bwMode="auto">
          <a:xfrm>
            <a:off x="3924300" y="1628775"/>
            <a:ext cx="4824413" cy="11922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dirty="0"/>
              <a:t>Adresace začíná vždy od nuly.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 dirty="0"/>
              <a:t>Paměť s kapacitou 8B tedy končí adresou 7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 dirty="0"/>
              <a:t>1 KB paměť končí adresou 1023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9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53" grpId="0"/>
      <p:bldP spid="69654" grpId="0"/>
      <p:bldP spid="69655" grpId="0" animBg="1"/>
      <p:bldP spid="69658" grpId="0"/>
      <p:bldP spid="6966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7543800" cy="725487"/>
          </a:xfrm>
        </p:spPr>
        <p:txBody>
          <a:bodyPr/>
          <a:lstStyle/>
          <a:p>
            <a:pPr eaLnBrk="1" hangingPunct="1"/>
            <a:r>
              <a:rPr lang="cs-CZ" altLang="cs-CZ"/>
              <a:t>Výpis paměti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>
                <a:latin typeface="Courier New" panose="02070309020205020404" pitchFamily="49" charset="0"/>
              </a:rPr>
              <a:t>0000 27 52 B4 FF 00 5C AA 5E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>
                <a:latin typeface="Courier New" panose="02070309020205020404" pitchFamily="49" charset="0"/>
              </a:rPr>
              <a:t>0008 F1 7C 5D 99 01 02 E4 77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>
                <a:latin typeface="Courier New" panose="02070309020205020404" pitchFamily="49" charset="0"/>
              </a:rPr>
              <a:t>0010 11 22 F0 C2 C2 4D E7 00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>
                <a:latin typeface="Courier New" panose="02070309020205020404" pitchFamily="49" charset="0"/>
              </a:rPr>
              <a:t>0018 00 00 05 FF 00 FF 00 7F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>
                <a:latin typeface="Courier New" panose="02070309020205020404" pitchFamily="49" charset="0"/>
              </a:rPr>
              <a:t>0020 51 44 32 41 A0 B2 CD 73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>
                <a:latin typeface="Courier New" panose="02070309020205020404" pitchFamily="49" charset="0"/>
              </a:rPr>
              <a:t>0028 76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555875" y="4508500"/>
            <a:ext cx="6192838" cy="18780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Výpis obsahu paměti se zobrazuje zásadně hexadecimálně (je to prostorově nejúspornější)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Další úspora se dosahuje výpisem po řádcích - na jednom řádku je několik bajtů vedle sebe a na začátku řádku je uvedena pouze adresa prvního z bajtů, další bajty leží na následujících adresách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539750" y="1341438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adresa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1619250" y="765175"/>
            <a:ext cx="237648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600"/>
              <a:t>První bajt leží v paměti na adrese 0 a má hodnotu 27h</a:t>
            </a:r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 flipH="1">
            <a:off x="1908175" y="1557338"/>
            <a:ext cx="142875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3995738" y="404813"/>
            <a:ext cx="20161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600"/>
              <a:t>Bajt s hodnotou 52h leží na adrese 1</a:t>
            </a:r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 flipH="1">
            <a:off x="2771775" y="981075"/>
            <a:ext cx="14398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6300788" y="765175"/>
            <a:ext cx="17287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600"/>
              <a:t>Tento bajt leží na adrese 7</a:t>
            </a:r>
          </a:p>
        </p:txBody>
      </p:sp>
      <p:sp>
        <p:nvSpPr>
          <p:cNvPr id="48139" name="Line 12"/>
          <p:cNvSpPr>
            <a:spLocks noChangeShapeType="1"/>
          </p:cNvSpPr>
          <p:nvPr/>
        </p:nvSpPr>
        <p:spPr bwMode="auto">
          <a:xfrm flipH="1">
            <a:off x="6804025" y="1412875"/>
            <a:ext cx="730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8140" name="Text Box 13"/>
          <p:cNvSpPr txBox="1">
            <a:spLocks noChangeArrowheads="1"/>
          </p:cNvSpPr>
          <p:nvPr/>
        </p:nvSpPr>
        <p:spPr bwMode="auto">
          <a:xfrm>
            <a:off x="7308850" y="2060575"/>
            <a:ext cx="158432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600"/>
              <a:t>Na adrese 15 leží bajt s hodnotou 77h</a:t>
            </a:r>
          </a:p>
        </p:txBody>
      </p:sp>
      <p:sp>
        <p:nvSpPr>
          <p:cNvPr id="48141" name="Line 14"/>
          <p:cNvSpPr>
            <a:spLocks noChangeShapeType="1"/>
          </p:cNvSpPr>
          <p:nvPr/>
        </p:nvSpPr>
        <p:spPr bwMode="auto">
          <a:xfrm flipH="1" flipV="1">
            <a:off x="6877050" y="2492375"/>
            <a:ext cx="503238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8142" name="Text Box 15"/>
          <p:cNvSpPr txBox="1">
            <a:spLocks noChangeArrowheads="1"/>
          </p:cNvSpPr>
          <p:nvPr/>
        </p:nvSpPr>
        <p:spPr bwMode="auto">
          <a:xfrm>
            <a:off x="4211638" y="1052513"/>
            <a:ext cx="17287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600"/>
              <a:t>Na adrese 10 leží bajt 5Dh</a:t>
            </a:r>
          </a:p>
        </p:txBody>
      </p:sp>
      <p:sp>
        <p:nvSpPr>
          <p:cNvPr id="48143" name="Line 17"/>
          <p:cNvSpPr>
            <a:spLocks noChangeShapeType="1"/>
          </p:cNvSpPr>
          <p:nvPr/>
        </p:nvSpPr>
        <p:spPr bwMode="auto">
          <a:xfrm flipH="1">
            <a:off x="3348038" y="1484313"/>
            <a:ext cx="936625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Paměti bez adresace</a:t>
            </a:r>
            <a:br>
              <a:rPr lang="cs-CZ" altLang="cs-CZ"/>
            </a:br>
            <a:r>
              <a:rPr lang="cs-CZ" altLang="cs-CZ"/>
              <a:t>Fronta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15652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Kromě adresovatelné paměti existují i další možné paměťové modely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Fronta je typem paměti bez adresace, do které vkládáme bajty a při čtení je vybíráme ve stejném pořadí, v jakém byly vloženy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2000" dirty="0"/>
              <a:t>Fronta = </a:t>
            </a:r>
            <a:r>
              <a:rPr lang="cs-CZ" altLang="cs-CZ" sz="2000" b="1" dirty="0"/>
              <a:t>FIFO</a:t>
            </a:r>
            <a:r>
              <a:rPr lang="cs-CZ" altLang="cs-CZ" sz="2000" dirty="0"/>
              <a:t> (</a:t>
            </a:r>
            <a:r>
              <a:rPr lang="cs-CZ" altLang="cs-CZ" sz="2000" dirty="0" err="1"/>
              <a:t>First</a:t>
            </a:r>
            <a:r>
              <a:rPr lang="cs-CZ" altLang="cs-CZ" sz="2000" dirty="0"/>
              <a:t> In </a:t>
            </a:r>
            <a:r>
              <a:rPr lang="cs-CZ" altLang="cs-CZ" sz="2000" dirty="0" err="1"/>
              <a:t>First</a:t>
            </a:r>
            <a:r>
              <a:rPr lang="cs-CZ" altLang="cs-CZ" sz="2000" dirty="0"/>
              <a:t> </a:t>
            </a:r>
            <a:r>
              <a:rPr lang="cs-CZ" altLang="cs-CZ" sz="2000" dirty="0" err="1"/>
              <a:t>Out</a:t>
            </a:r>
            <a:r>
              <a:rPr lang="cs-CZ" altLang="cs-CZ" sz="2000" dirty="0"/>
              <a:t>)</a:t>
            </a: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051050" y="3860800"/>
            <a:ext cx="649288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2D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2700338" y="3860800"/>
            <a:ext cx="64928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45</a:t>
            </a:r>
          </a:p>
        </p:txBody>
      </p:sp>
      <p:sp>
        <p:nvSpPr>
          <p:cNvPr id="49158" name="Text Box 7"/>
          <p:cNvSpPr txBox="1">
            <a:spLocks noChangeArrowheads="1"/>
          </p:cNvSpPr>
          <p:nvPr/>
        </p:nvSpPr>
        <p:spPr bwMode="auto">
          <a:xfrm>
            <a:off x="3348038" y="3860800"/>
            <a:ext cx="64928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AB</a:t>
            </a:r>
          </a:p>
        </p:txBody>
      </p:sp>
      <p:sp>
        <p:nvSpPr>
          <p:cNvPr id="49159" name="Text Box 8"/>
          <p:cNvSpPr txBox="1">
            <a:spLocks noChangeArrowheads="1"/>
          </p:cNvSpPr>
          <p:nvPr/>
        </p:nvSpPr>
        <p:spPr bwMode="auto">
          <a:xfrm>
            <a:off x="3995738" y="3860800"/>
            <a:ext cx="64928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77</a:t>
            </a:r>
          </a:p>
        </p:txBody>
      </p:sp>
      <p:sp>
        <p:nvSpPr>
          <p:cNvPr id="49160" name="Text Box 9"/>
          <p:cNvSpPr txBox="1">
            <a:spLocks noChangeArrowheads="1"/>
          </p:cNvSpPr>
          <p:nvPr/>
        </p:nvSpPr>
        <p:spPr bwMode="auto">
          <a:xfrm>
            <a:off x="4643438" y="3860800"/>
            <a:ext cx="649287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E8</a:t>
            </a:r>
          </a:p>
        </p:txBody>
      </p:sp>
      <p:sp>
        <p:nvSpPr>
          <p:cNvPr id="49161" name="Text Box 10"/>
          <p:cNvSpPr txBox="1">
            <a:spLocks noChangeArrowheads="1"/>
          </p:cNvSpPr>
          <p:nvPr/>
        </p:nvSpPr>
        <p:spPr bwMode="auto">
          <a:xfrm>
            <a:off x="5292725" y="3860800"/>
            <a:ext cx="649288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FF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5940425" y="3860800"/>
            <a:ext cx="649288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41</a:t>
            </a:r>
          </a:p>
        </p:txBody>
      </p:sp>
      <p:sp>
        <p:nvSpPr>
          <p:cNvPr id="49163" name="Line 12"/>
          <p:cNvSpPr>
            <a:spLocks noChangeShapeType="1"/>
          </p:cNvSpPr>
          <p:nvPr/>
        </p:nvSpPr>
        <p:spPr bwMode="auto">
          <a:xfrm flipV="1">
            <a:off x="755650" y="4149725"/>
            <a:ext cx="12954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9164" name="Text Box 13"/>
          <p:cNvSpPr txBox="1">
            <a:spLocks noChangeArrowheads="1"/>
          </p:cNvSpPr>
          <p:nvPr/>
        </p:nvSpPr>
        <p:spPr bwMode="auto">
          <a:xfrm>
            <a:off x="539750" y="4581525"/>
            <a:ext cx="295275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Instrukce: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Zapiš bajt 2D do fronty</a:t>
            </a:r>
          </a:p>
        </p:txBody>
      </p:sp>
      <p:sp>
        <p:nvSpPr>
          <p:cNvPr id="49165" name="Line 14"/>
          <p:cNvSpPr>
            <a:spLocks noChangeShapeType="1"/>
          </p:cNvSpPr>
          <p:nvPr/>
        </p:nvSpPr>
        <p:spPr bwMode="auto">
          <a:xfrm>
            <a:off x="6516688" y="4076700"/>
            <a:ext cx="12239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9166" name="Text Box 15"/>
          <p:cNvSpPr txBox="1">
            <a:spLocks noChangeArrowheads="1"/>
          </p:cNvSpPr>
          <p:nvPr/>
        </p:nvSpPr>
        <p:spPr bwMode="auto">
          <a:xfrm>
            <a:off x="6372225" y="4437063"/>
            <a:ext cx="2303463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Instrukce: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/>
              <a:t>Přečti bajt z fronty</a:t>
            </a:r>
          </a:p>
        </p:txBody>
      </p:sp>
      <p:sp>
        <p:nvSpPr>
          <p:cNvPr id="49167" name="Text Box 16"/>
          <p:cNvSpPr txBox="1">
            <a:spLocks noChangeArrowheads="1"/>
          </p:cNvSpPr>
          <p:nvPr/>
        </p:nvSpPr>
        <p:spPr bwMode="auto">
          <a:xfrm>
            <a:off x="3779838" y="342900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Fronta</a:t>
            </a:r>
          </a:p>
        </p:txBody>
      </p:sp>
      <p:sp>
        <p:nvSpPr>
          <p:cNvPr id="49168" name="Text Box 17"/>
          <p:cNvSpPr txBox="1">
            <a:spLocks noChangeArrowheads="1"/>
          </p:cNvSpPr>
          <p:nvPr/>
        </p:nvSpPr>
        <p:spPr bwMode="auto">
          <a:xfrm>
            <a:off x="2484438" y="5445125"/>
            <a:ext cx="4176712" cy="9159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Instrukce nepracují s konkrétním paměťovým místem. Nefunguje zde žádná adresace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Paměti bez adresace</a:t>
            </a:r>
            <a:br>
              <a:rPr lang="cs-CZ" altLang="cs-CZ"/>
            </a:br>
            <a:r>
              <a:rPr lang="cs-CZ" altLang="cs-CZ"/>
              <a:t>Zásobník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 dirty="0"/>
              <a:t>Zásobník je také typem paměti bez adresace</a:t>
            </a:r>
          </a:p>
          <a:p>
            <a:pPr eaLnBrk="1" hangingPunct="1"/>
            <a:r>
              <a:rPr lang="cs-CZ" altLang="cs-CZ" sz="2000" dirty="0"/>
              <a:t>Lze si ho představit jako odkládání bajtů </a:t>
            </a:r>
            <a:r>
              <a:rPr lang="cs-CZ" altLang="cs-CZ" sz="2000" b="1" dirty="0"/>
              <a:t>na hromadu</a:t>
            </a:r>
            <a:r>
              <a:rPr lang="cs-CZ" altLang="cs-CZ" sz="2000" dirty="0"/>
              <a:t> </a:t>
            </a:r>
          </a:p>
          <a:p>
            <a:pPr eaLnBrk="1" hangingPunct="1"/>
            <a:r>
              <a:rPr lang="cs-CZ" altLang="cs-CZ" sz="2000" dirty="0"/>
              <a:t>Bajty se ukládají na </a:t>
            </a:r>
            <a:r>
              <a:rPr lang="cs-CZ" altLang="cs-CZ" sz="2000" b="1" dirty="0"/>
              <a:t>vrchol zásobníku</a:t>
            </a:r>
          </a:p>
          <a:p>
            <a:pPr eaLnBrk="1" hangingPunct="1"/>
            <a:r>
              <a:rPr lang="cs-CZ" altLang="cs-CZ" sz="2000" dirty="0"/>
              <a:t>Při čtení se bajty odebírají z vrcholu</a:t>
            </a:r>
          </a:p>
          <a:p>
            <a:pPr eaLnBrk="1" hangingPunct="1"/>
            <a:r>
              <a:rPr lang="cs-CZ" altLang="cs-CZ" sz="2000" b="1" dirty="0"/>
              <a:t>Naposledy uložený</a:t>
            </a:r>
            <a:r>
              <a:rPr lang="cs-CZ" altLang="cs-CZ" sz="2000" dirty="0"/>
              <a:t> bajt tedy bude přečten jako </a:t>
            </a:r>
            <a:r>
              <a:rPr lang="cs-CZ" altLang="cs-CZ" sz="2000" b="1" dirty="0"/>
              <a:t>první</a:t>
            </a:r>
          </a:p>
          <a:p>
            <a:pPr eaLnBrk="1" hangingPunct="1"/>
            <a:r>
              <a:rPr lang="cs-CZ" altLang="cs-CZ" sz="2000" dirty="0"/>
              <a:t>A naopak první uložený bajt bude přečten až nakonec, po odebrání všech bajtů ležících „v hromadě“ nad ním</a:t>
            </a:r>
          </a:p>
          <a:p>
            <a:pPr eaLnBrk="1" hangingPunct="1"/>
            <a:r>
              <a:rPr lang="cs-CZ" altLang="cs-CZ" sz="2000" dirty="0"/>
              <a:t>Zásobník = </a:t>
            </a:r>
            <a:r>
              <a:rPr lang="cs-CZ" altLang="cs-CZ" sz="2000" b="1" dirty="0"/>
              <a:t>LIFO</a:t>
            </a:r>
            <a:r>
              <a:rPr lang="cs-CZ" altLang="cs-CZ" sz="2000" dirty="0"/>
              <a:t> (Last In </a:t>
            </a:r>
            <a:r>
              <a:rPr lang="cs-CZ" altLang="cs-CZ" sz="2000" dirty="0" err="1"/>
              <a:t>First</a:t>
            </a:r>
            <a:r>
              <a:rPr lang="cs-CZ" altLang="cs-CZ" sz="2000" dirty="0"/>
              <a:t> </a:t>
            </a:r>
            <a:r>
              <a:rPr lang="cs-CZ" altLang="cs-CZ" sz="2000" dirty="0" err="1"/>
              <a:t>Out</a:t>
            </a:r>
            <a:r>
              <a:rPr lang="cs-CZ" altLang="cs-CZ" sz="2000" dirty="0"/>
              <a:t>)</a:t>
            </a:r>
          </a:p>
          <a:p>
            <a:pPr eaLnBrk="1" hangingPunct="1"/>
            <a:endParaRPr lang="cs-CZ" altLang="cs-CZ" sz="20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6804248" y="3995772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6804248" y="3626440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6807814" y="3257108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6876256" y="235817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Vrchol</a:t>
            </a:r>
          </a:p>
        </p:txBody>
      </p:sp>
      <p:cxnSp>
        <p:nvCxnSpPr>
          <p:cNvPr id="13" name="Přímá spojnice se šipkou 12"/>
          <p:cNvCxnSpPr>
            <a:endCxn id="7" idx="0"/>
          </p:cNvCxnSpPr>
          <p:nvPr/>
        </p:nvCxnSpPr>
        <p:spPr>
          <a:xfrm flipH="1">
            <a:off x="7059842" y="2674080"/>
            <a:ext cx="176454" cy="5830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  <a:p>
            <a:r>
              <a:rPr lang="cs-CZ" sz="2000" dirty="0"/>
              <a:t>Sečti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6804248" y="3995772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6804248" y="3626440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6807814" y="3257108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012160" y="3252094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/>
              <a:t>+</a:t>
            </a:r>
          </a:p>
        </p:txBody>
      </p:sp>
      <p:cxnSp>
        <p:nvCxnSpPr>
          <p:cNvPr id="14" name="Přímá spojnice se šipkou 13"/>
          <p:cNvCxnSpPr/>
          <p:nvPr/>
        </p:nvCxnSpPr>
        <p:spPr>
          <a:xfrm flipH="1">
            <a:off x="6364968" y="3356992"/>
            <a:ext cx="360040" cy="84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/>
          <p:cNvCxnSpPr/>
          <p:nvPr/>
        </p:nvCxnSpPr>
        <p:spPr>
          <a:xfrm flipH="1" flipV="1">
            <a:off x="6364968" y="3626440"/>
            <a:ext cx="360040" cy="21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/>
          <p:cNvSpPr txBox="1"/>
          <p:nvPr/>
        </p:nvSpPr>
        <p:spPr>
          <a:xfrm>
            <a:off x="6876256" y="235817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Vrchol</a:t>
            </a:r>
          </a:p>
        </p:txBody>
      </p:sp>
      <p:cxnSp>
        <p:nvCxnSpPr>
          <p:cNvPr id="19" name="Přímá spojnice se šipkou 18"/>
          <p:cNvCxnSpPr/>
          <p:nvPr/>
        </p:nvCxnSpPr>
        <p:spPr>
          <a:xfrm flipH="1">
            <a:off x="7059842" y="2674080"/>
            <a:ext cx="176454" cy="58302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5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  <a:p>
            <a:r>
              <a:rPr lang="cs-CZ" sz="2000" dirty="0"/>
              <a:t>Sečti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6804248" y="3995772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6804248" y="3626440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6807814" y="3257108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</p:spTree>
    <p:extLst>
      <p:ext uri="{BB962C8B-B14F-4D97-AF65-F5344CB8AC3E}">
        <p14:creationId xmlns:p14="http://schemas.microsoft.com/office/powerpoint/2010/main" val="2972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  <a:p>
            <a:r>
              <a:rPr lang="cs-CZ" sz="2000" dirty="0"/>
              <a:t>Sečti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6804248" y="3995772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6804248" y="3626440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</p:spTree>
    <p:extLst>
      <p:ext uri="{BB962C8B-B14F-4D97-AF65-F5344CB8AC3E}">
        <p14:creationId xmlns:p14="http://schemas.microsoft.com/office/powerpoint/2010/main" val="35996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  <a:p>
            <a:r>
              <a:rPr lang="cs-CZ" sz="2000" dirty="0"/>
              <a:t>Sečti</a:t>
            </a:r>
          </a:p>
          <a:p>
            <a:r>
              <a:rPr lang="cs-CZ" sz="2000" dirty="0"/>
              <a:t>Vynásob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6804248" y="3995772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6804248" y="3626440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6012160" y="3595663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/>
              <a:t>x</a:t>
            </a:r>
          </a:p>
        </p:txBody>
      </p:sp>
      <p:cxnSp>
        <p:nvCxnSpPr>
          <p:cNvPr id="12" name="Přímá spojnice se šipkou 11"/>
          <p:cNvCxnSpPr/>
          <p:nvPr/>
        </p:nvCxnSpPr>
        <p:spPr>
          <a:xfrm flipH="1">
            <a:off x="6364968" y="3700561"/>
            <a:ext cx="360040" cy="84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/>
          <p:cNvCxnSpPr/>
          <p:nvPr/>
        </p:nvCxnSpPr>
        <p:spPr>
          <a:xfrm flipH="1" flipV="1">
            <a:off x="6364968" y="3970009"/>
            <a:ext cx="360040" cy="210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1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  <a:p>
            <a:r>
              <a:rPr lang="cs-CZ" sz="2000" dirty="0"/>
              <a:t>Sečti</a:t>
            </a:r>
          </a:p>
          <a:p>
            <a:r>
              <a:rPr lang="cs-CZ" sz="2000" dirty="0"/>
              <a:t>Vynásob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6804248" y="3995772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6804248" y="3626440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</p:spTree>
    <p:extLst>
      <p:ext uri="{BB962C8B-B14F-4D97-AF65-F5344CB8AC3E}">
        <p14:creationId xmlns:p14="http://schemas.microsoft.com/office/powerpoint/2010/main" val="42798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500"/>
              <a:t>Co je to vlastně ten signál 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/>
              <a:t>Za signál považujeme fyz. veličinu měnící se v čase nebo v prostoru a nesoucí obvykle nějakou informaci</a:t>
            </a:r>
            <a:endParaRPr lang="en-US" altLang="cs-CZ"/>
          </a:p>
          <a:p>
            <a:pPr eaLnBrk="1" hangingPunct="1">
              <a:lnSpc>
                <a:spcPct val="90000"/>
              </a:lnSpc>
            </a:pPr>
            <a:endParaRPr lang="cs-CZ" altLang="cs-CZ"/>
          </a:p>
          <a:p>
            <a:pPr eaLnBrk="1" hangingPunct="1">
              <a:lnSpc>
                <a:spcPct val="90000"/>
              </a:lnSpc>
            </a:pPr>
            <a:r>
              <a:rPr lang="en-US" altLang="cs-CZ"/>
              <a:t>P</a:t>
            </a:r>
            <a:r>
              <a:rPr lang="cs-CZ" altLang="cs-CZ"/>
              <a:t>řesná definice by mohla znít: Signál je veličina měnící svou hodnotu v časoprostoru</a:t>
            </a:r>
          </a:p>
          <a:p>
            <a:pPr eaLnBrk="1" hangingPunct="1">
              <a:lnSpc>
                <a:spcPct val="90000"/>
              </a:lnSpc>
            </a:pPr>
            <a:endParaRPr lang="cs-CZ" altLang="cs-CZ"/>
          </a:p>
          <a:p>
            <a:pPr eaLnBrk="1" hangingPunct="1">
              <a:lnSpc>
                <a:spcPct val="90000"/>
              </a:lnSpc>
            </a:pPr>
            <a:r>
              <a:rPr lang="cs-CZ" altLang="cs-CZ"/>
              <a:t>V elektrotechnice obvykle zkoumáme průběh hodnoty napětí v závislosti na čase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  <a:p>
            <a:r>
              <a:rPr lang="cs-CZ" sz="2000" dirty="0"/>
              <a:t>Sečti</a:t>
            </a:r>
          </a:p>
          <a:p>
            <a:r>
              <a:rPr lang="cs-CZ" sz="2000" dirty="0"/>
              <a:t>Vynásob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6804248" y="3995772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32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</p:spTree>
    <p:extLst>
      <p:ext uri="{BB962C8B-B14F-4D97-AF65-F5344CB8AC3E}">
        <p14:creationId xmlns:p14="http://schemas.microsoft.com/office/powerpoint/2010/main" val="36238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  <a:p>
            <a:r>
              <a:rPr lang="cs-CZ" sz="2000" dirty="0"/>
              <a:t>Sečti</a:t>
            </a:r>
          </a:p>
          <a:p>
            <a:r>
              <a:rPr lang="cs-CZ" sz="2000" dirty="0"/>
              <a:t>Vynásob</a:t>
            </a:r>
          </a:p>
          <a:p>
            <a:r>
              <a:rPr lang="cs-CZ" sz="2000" dirty="0"/>
              <a:t>Odečti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6804248" y="3995772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32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6033365" y="3890874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/>
              <a:t>-</a:t>
            </a:r>
          </a:p>
        </p:txBody>
      </p:sp>
      <p:cxnSp>
        <p:nvCxnSpPr>
          <p:cNvPr id="11" name="Přímá spojnice se šipkou 10"/>
          <p:cNvCxnSpPr>
            <a:stCxn id="8" idx="3"/>
          </p:cNvCxnSpPr>
          <p:nvPr/>
        </p:nvCxnSpPr>
        <p:spPr>
          <a:xfrm flipH="1">
            <a:off x="6386174" y="4183262"/>
            <a:ext cx="367271" cy="1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/>
          <p:cNvCxnSpPr>
            <a:stCxn id="10" idx="3"/>
          </p:cNvCxnSpPr>
          <p:nvPr/>
        </p:nvCxnSpPr>
        <p:spPr>
          <a:xfrm flipH="1" flipV="1">
            <a:off x="6386174" y="4265221"/>
            <a:ext cx="418074" cy="284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9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  <a:p>
            <a:r>
              <a:rPr lang="cs-CZ" sz="2000" dirty="0"/>
              <a:t>Sečti</a:t>
            </a:r>
          </a:p>
          <a:p>
            <a:r>
              <a:rPr lang="cs-CZ" sz="2000" dirty="0"/>
              <a:t>Vynásob</a:t>
            </a:r>
          </a:p>
          <a:p>
            <a:r>
              <a:rPr lang="cs-CZ" sz="2000" dirty="0"/>
              <a:t>Odečti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12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6804248" y="3995772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32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</p:spTree>
    <p:extLst>
      <p:ext uri="{BB962C8B-B14F-4D97-AF65-F5344CB8AC3E}">
        <p14:creationId xmlns:p14="http://schemas.microsoft.com/office/powerpoint/2010/main" val="387592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Zásobníková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4330824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2000" dirty="0"/>
              <a:t>Ulož do zásobníku 12</a:t>
            </a:r>
          </a:p>
          <a:p>
            <a:r>
              <a:rPr lang="cs-CZ" sz="2000" dirty="0"/>
              <a:t>Ulož do zásobníku 4</a:t>
            </a:r>
          </a:p>
          <a:p>
            <a:r>
              <a:rPr lang="cs-CZ" sz="2000" dirty="0"/>
              <a:t>Ulož do zásobníku 3</a:t>
            </a:r>
          </a:p>
          <a:p>
            <a:r>
              <a:rPr lang="cs-CZ" sz="2000" dirty="0"/>
              <a:t>Ulož do zásobníku 5</a:t>
            </a:r>
          </a:p>
          <a:p>
            <a:r>
              <a:rPr lang="cs-CZ" sz="2000" dirty="0"/>
              <a:t>Sečti</a:t>
            </a:r>
          </a:p>
          <a:p>
            <a:r>
              <a:rPr lang="cs-CZ" sz="2000" dirty="0"/>
              <a:t>Vynásob</a:t>
            </a:r>
          </a:p>
          <a:p>
            <a:r>
              <a:rPr lang="cs-CZ" sz="2000" dirty="0"/>
              <a:t>Odečti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6804248" y="4365104"/>
            <a:ext cx="504056" cy="36933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20</a:t>
            </a:r>
          </a:p>
        </p:txBody>
      </p:sp>
      <p:cxnSp>
        <p:nvCxnSpPr>
          <p:cNvPr id="9" name="Přímá spojnice 8"/>
          <p:cNvCxnSpPr/>
          <p:nvPr/>
        </p:nvCxnSpPr>
        <p:spPr>
          <a:xfrm>
            <a:off x="5940152" y="4734436"/>
            <a:ext cx="2232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ovéPole 9"/>
          <p:cNvSpPr txBox="1"/>
          <p:nvPr/>
        </p:nvSpPr>
        <p:spPr>
          <a:xfrm>
            <a:off x="6012160" y="43651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DNO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3563888" y="5085184"/>
            <a:ext cx="4896544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K výpočtu se vždy odebírají bajty z vrcholu zásobníku. Výsledek se vždy ukládá na vrchol zásobníku Při přístupech do paměti (ukládání / čtení dat) se neudává, se kterým paměťovým místem chceme pracovat. </a:t>
            </a:r>
          </a:p>
        </p:txBody>
      </p:sp>
    </p:spTree>
    <p:extLst>
      <p:ext uri="{BB962C8B-B14F-4D97-AF65-F5344CB8AC3E}">
        <p14:creationId xmlns:p14="http://schemas.microsoft.com/office/powerpoint/2010/main" val="4463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cs-CZ" altLang="cs-CZ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400" dirty="0"/>
              <a:t>Počítače Von Neumannovy architektury používají pro uložení programu a dat </a:t>
            </a:r>
            <a:r>
              <a:rPr lang="cs-CZ" altLang="cs-CZ" sz="2400" b="1" dirty="0"/>
              <a:t>zásadně adresovatelnou paměť</a:t>
            </a:r>
          </a:p>
          <a:p>
            <a:pPr eaLnBrk="1" hangingPunct="1"/>
            <a:endParaRPr lang="cs-CZ" altLang="cs-CZ" sz="2400" dirty="0"/>
          </a:p>
          <a:p>
            <a:pPr eaLnBrk="1" hangingPunct="1"/>
            <a:r>
              <a:rPr lang="cs-CZ" altLang="cs-CZ" sz="2400" dirty="0"/>
              <a:t>Zásobník a fronta mohou být také použity, ovšem pouze pro různé vedlejší účely (nikdy ne jako hlavní operační </a:t>
            </a:r>
            <a:r>
              <a:rPr lang="cs-CZ" altLang="cs-CZ" sz="2400" dirty="0" err="1"/>
              <a:t>pamět</a:t>
            </a:r>
            <a:r>
              <a:rPr lang="cs-CZ" altLang="cs-CZ" sz="2400" dirty="0"/>
              <a:t>)</a:t>
            </a:r>
          </a:p>
          <a:p>
            <a:pPr eaLnBrk="1" hangingPunct="1"/>
            <a:r>
              <a:rPr lang="cs-CZ" altLang="cs-CZ" sz="2400" dirty="0"/>
              <a:t>Paměť se zásobníkovým modelem používají tzv. zásobníkové architektury (</a:t>
            </a:r>
            <a:r>
              <a:rPr lang="cs-CZ" altLang="cs-CZ" sz="2400" dirty="0" err="1"/>
              <a:t>PostScript</a:t>
            </a:r>
            <a:r>
              <a:rPr lang="cs-CZ" altLang="cs-CZ" sz="2400" dirty="0"/>
              <a:t>, </a:t>
            </a:r>
            <a:r>
              <a:rPr lang="cs-CZ" altLang="cs-CZ" sz="2400" dirty="0" err="1"/>
              <a:t>PicoJava</a:t>
            </a:r>
            <a:r>
              <a:rPr lang="cs-CZ" altLang="cs-CZ" sz="2400" dirty="0"/>
              <a:t>…)</a:t>
            </a:r>
          </a:p>
          <a:p>
            <a:pPr marL="0" indent="0" eaLnBrk="1" hangingPunct="1">
              <a:buNone/>
            </a:pPr>
            <a:endParaRPr lang="cs-CZ" altLang="cs-CZ" sz="2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Adresovatelná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5626968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1800" dirty="0"/>
              <a:t>Ulož 5 na adresu 100</a:t>
            </a:r>
          </a:p>
          <a:p>
            <a:r>
              <a:rPr lang="cs-CZ" sz="1800" dirty="0"/>
              <a:t>Ulož 3 na adresu 101</a:t>
            </a:r>
          </a:p>
          <a:p>
            <a:r>
              <a:rPr lang="cs-CZ" sz="1800" dirty="0"/>
              <a:t>Ulož 4 na adresu 103</a:t>
            </a:r>
          </a:p>
          <a:p>
            <a:r>
              <a:rPr lang="cs-CZ" sz="1800" dirty="0"/>
              <a:t>Ulož 12 na adresu 104</a:t>
            </a:r>
          </a:p>
          <a:p>
            <a:r>
              <a:rPr lang="cs-CZ" sz="1800" dirty="0"/>
              <a:t>Sečti bajty z adres 100 a 101, výsledek ulož na adresu 102</a:t>
            </a:r>
          </a:p>
          <a:p>
            <a:r>
              <a:rPr lang="cs-CZ" sz="1800" dirty="0"/>
              <a:t>Vynásob bajty z adres 102 a 103, výsledek ulož na adresu 105</a:t>
            </a:r>
          </a:p>
          <a:p>
            <a:r>
              <a:rPr lang="cs-CZ" sz="1800" dirty="0"/>
              <a:t>Odečti od bajtu z adresy 105 hodnotu bajtu z adresy 104, výsledek ulož na adresu 106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ovéPole 3"/>
          <p:cNvSpPr txBox="1"/>
          <p:nvPr/>
        </p:nvSpPr>
        <p:spPr>
          <a:xfrm>
            <a:off x="6804248" y="2492896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6804248" y="2924944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6" name="TextovéPole 5"/>
          <p:cNvSpPr txBox="1"/>
          <p:nvPr/>
        </p:nvSpPr>
        <p:spPr>
          <a:xfrm>
            <a:off x="6804248" y="3356992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7" name="TextovéPole 6"/>
          <p:cNvSpPr txBox="1"/>
          <p:nvPr/>
        </p:nvSpPr>
        <p:spPr>
          <a:xfrm>
            <a:off x="6804248" y="3784862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8" name="TextovéPole 7"/>
          <p:cNvSpPr txBox="1"/>
          <p:nvPr/>
        </p:nvSpPr>
        <p:spPr>
          <a:xfrm>
            <a:off x="6804248" y="4216910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6804248" y="4640602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6804248" y="5072650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6804248" y="5496342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6806144" y="5928390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6377218" y="2528432"/>
            <a:ext cx="62068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99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6300192" y="2960480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100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6300192" y="3384172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101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6300192" y="3816220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102</a:t>
            </a:r>
          </a:p>
        </p:txBody>
      </p:sp>
      <p:sp>
        <p:nvSpPr>
          <p:cNvPr id="18" name="TextovéPole 17"/>
          <p:cNvSpPr txBox="1"/>
          <p:nvPr/>
        </p:nvSpPr>
        <p:spPr>
          <a:xfrm>
            <a:off x="6300192" y="4248268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103</a:t>
            </a:r>
          </a:p>
        </p:txBody>
      </p:sp>
      <p:sp>
        <p:nvSpPr>
          <p:cNvPr id="19" name="TextovéPole 18"/>
          <p:cNvSpPr txBox="1"/>
          <p:nvPr/>
        </p:nvSpPr>
        <p:spPr>
          <a:xfrm>
            <a:off x="6300192" y="4668427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104</a:t>
            </a:r>
          </a:p>
        </p:txBody>
      </p:sp>
      <p:sp>
        <p:nvSpPr>
          <p:cNvPr id="20" name="TextovéPole 19"/>
          <p:cNvSpPr txBox="1"/>
          <p:nvPr/>
        </p:nvSpPr>
        <p:spPr>
          <a:xfrm>
            <a:off x="6300192" y="5107679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105</a:t>
            </a:r>
          </a:p>
        </p:txBody>
      </p:sp>
      <p:sp>
        <p:nvSpPr>
          <p:cNvPr id="21" name="TextovéPole 20"/>
          <p:cNvSpPr txBox="1"/>
          <p:nvPr/>
        </p:nvSpPr>
        <p:spPr>
          <a:xfrm>
            <a:off x="6299421" y="5531371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106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6277055" y="5962912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107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6808476" y="2059257"/>
            <a:ext cx="432048" cy="369332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…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6804248" y="6360438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…</a:t>
            </a:r>
          </a:p>
        </p:txBody>
      </p:sp>
      <p:sp>
        <p:nvSpPr>
          <p:cNvPr id="26" name="TextovéPole 25"/>
          <p:cNvSpPr txBox="1"/>
          <p:nvPr/>
        </p:nvSpPr>
        <p:spPr>
          <a:xfrm>
            <a:off x="6804248" y="2951617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sp>
        <p:nvSpPr>
          <p:cNvPr id="27" name="TextovéPole 26"/>
          <p:cNvSpPr txBox="1"/>
          <p:nvPr/>
        </p:nvSpPr>
        <p:spPr>
          <a:xfrm>
            <a:off x="6815608" y="3392528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29" name="TextovéPole 28"/>
          <p:cNvSpPr txBox="1"/>
          <p:nvPr/>
        </p:nvSpPr>
        <p:spPr>
          <a:xfrm>
            <a:off x="6815608" y="4243076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30" name="TextovéPole 29"/>
          <p:cNvSpPr txBox="1"/>
          <p:nvPr/>
        </p:nvSpPr>
        <p:spPr>
          <a:xfrm>
            <a:off x="6768806" y="4666261"/>
            <a:ext cx="502931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12</a:t>
            </a:r>
          </a:p>
        </p:txBody>
      </p:sp>
      <p:sp>
        <p:nvSpPr>
          <p:cNvPr id="31" name="TextovéPole 30"/>
          <p:cNvSpPr txBox="1"/>
          <p:nvPr/>
        </p:nvSpPr>
        <p:spPr>
          <a:xfrm>
            <a:off x="6820390" y="3803824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sp>
        <p:nvSpPr>
          <p:cNvPr id="32" name="TextovéPole 31"/>
          <p:cNvSpPr txBox="1"/>
          <p:nvPr/>
        </p:nvSpPr>
        <p:spPr>
          <a:xfrm>
            <a:off x="6740488" y="5095906"/>
            <a:ext cx="58228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32</a:t>
            </a:r>
          </a:p>
        </p:txBody>
      </p:sp>
      <p:sp>
        <p:nvSpPr>
          <p:cNvPr id="33" name="TextovéPole 32"/>
          <p:cNvSpPr txBox="1"/>
          <p:nvPr/>
        </p:nvSpPr>
        <p:spPr>
          <a:xfrm>
            <a:off x="6761007" y="5525551"/>
            <a:ext cx="51852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20</a:t>
            </a:r>
          </a:p>
        </p:txBody>
      </p:sp>
      <p:sp>
        <p:nvSpPr>
          <p:cNvPr id="34" name="TextovéPole 33"/>
          <p:cNvSpPr txBox="1"/>
          <p:nvPr/>
        </p:nvSpPr>
        <p:spPr>
          <a:xfrm>
            <a:off x="5908272" y="213722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adresa</a:t>
            </a:r>
          </a:p>
        </p:txBody>
      </p:sp>
      <p:sp>
        <p:nvSpPr>
          <p:cNvPr id="35" name="TextovéPole 34"/>
          <p:cNvSpPr txBox="1"/>
          <p:nvPr/>
        </p:nvSpPr>
        <p:spPr>
          <a:xfrm>
            <a:off x="3217640" y="2553629"/>
            <a:ext cx="3145215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Při každém přístupu do paměti se pracuju s konkrétní vybranou adresou</a:t>
            </a:r>
          </a:p>
        </p:txBody>
      </p:sp>
    </p:spTree>
    <p:extLst>
      <p:ext uri="{BB962C8B-B14F-4D97-AF65-F5344CB8AC3E}">
        <p14:creationId xmlns:p14="http://schemas.microsoft.com/office/powerpoint/2010/main" val="22432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 uiExpand="1"/>
      <p:bldP spid="27" grpId="0" uiExpand="1"/>
      <p:bldP spid="29" grpId="0" uiExpand="1"/>
      <p:bldP spid="30" grpId="0" uiExpand="1"/>
      <p:bldP spid="31" grpId="0" uiExpand="1"/>
      <p:bldP spid="32" grpId="0" uiExpand="1"/>
      <p:bldP spid="3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Adresovatelná paměť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719263"/>
            <a:ext cx="5626968" cy="4411662"/>
          </a:xfrm>
        </p:spPr>
        <p:txBody>
          <a:bodyPr/>
          <a:lstStyle/>
          <a:p>
            <a:r>
              <a:rPr lang="cs-CZ" dirty="0"/>
              <a:t>Výpočet: (5+3)x4 – 12</a:t>
            </a:r>
          </a:p>
          <a:p>
            <a:endParaRPr lang="cs-CZ" dirty="0"/>
          </a:p>
          <a:p>
            <a:r>
              <a:rPr lang="cs-CZ" sz="1800" dirty="0"/>
              <a:t>Ulož 5 na adresu 100</a:t>
            </a:r>
          </a:p>
          <a:p>
            <a:r>
              <a:rPr lang="cs-CZ" sz="1800" dirty="0"/>
              <a:t>Ulož 3 na adresu 101</a:t>
            </a:r>
          </a:p>
          <a:p>
            <a:r>
              <a:rPr lang="cs-CZ" sz="1800" dirty="0"/>
              <a:t>Ulož 4 na adresu 103</a:t>
            </a:r>
          </a:p>
          <a:p>
            <a:r>
              <a:rPr lang="cs-CZ" sz="1800" dirty="0"/>
              <a:t>Ulož 12 na adresu 104</a:t>
            </a:r>
          </a:p>
          <a:p>
            <a:r>
              <a:rPr lang="cs-CZ" sz="1800" dirty="0"/>
              <a:t>Sečti bajty z adres 100 a 101, výsledek ulož na adresu 102</a:t>
            </a:r>
          </a:p>
          <a:p>
            <a:r>
              <a:rPr lang="cs-CZ" sz="1800" dirty="0"/>
              <a:t>Vynásob bajty z adres 102 a 103, výsledek ulož na adresu 105</a:t>
            </a:r>
          </a:p>
          <a:p>
            <a:r>
              <a:rPr lang="cs-CZ" sz="1800" dirty="0"/>
              <a:t>Odečti od bajtu z adresy 105 hodnotu bajtu z adresy 104, výsledek ulož na adresu 106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ovéPole 3"/>
          <p:cNvSpPr txBox="1"/>
          <p:nvPr/>
        </p:nvSpPr>
        <p:spPr>
          <a:xfrm>
            <a:off x="6804248" y="2492896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6804248" y="2924944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6" name="TextovéPole 5"/>
          <p:cNvSpPr txBox="1"/>
          <p:nvPr/>
        </p:nvSpPr>
        <p:spPr>
          <a:xfrm>
            <a:off x="6804248" y="3356992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7" name="TextovéPole 6"/>
          <p:cNvSpPr txBox="1"/>
          <p:nvPr/>
        </p:nvSpPr>
        <p:spPr>
          <a:xfrm>
            <a:off x="6804248" y="3784862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8" name="TextovéPole 7"/>
          <p:cNvSpPr txBox="1"/>
          <p:nvPr/>
        </p:nvSpPr>
        <p:spPr>
          <a:xfrm>
            <a:off x="6804248" y="4216910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9" name="TextovéPole 8"/>
          <p:cNvSpPr txBox="1"/>
          <p:nvPr/>
        </p:nvSpPr>
        <p:spPr>
          <a:xfrm>
            <a:off x="6804248" y="4640602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6804248" y="5072650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11" name="TextovéPole 10"/>
          <p:cNvSpPr txBox="1"/>
          <p:nvPr/>
        </p:nvSpPr>
        <p:spPr>
          <a:xfrm>
            <a:off x="6804248" y="5496342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12" name="TextovéPole 11"/>
          <p:cNvSpPr txBox="1"/>
          <p:nvPr/>
        </p:nvSpPr>
        <p:spPr>
          <a:xfrm>
            <a:off x="6806144" y="5928390"/>
            <a:ext cx="432048" cy="43204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cs-CZ" dirty="0"/>
          </a:p>
        </p:txBody>
      </p:sp>
      <p:sp>
        <p:nvSpPr>
          <p:cNvPr id="13" name="TextovéPole 12"/>
          <p:cNvSpPr txBox="1"/>
          <p:nvPr/>
        </p:nvSpPr>
        <p:spPr>
          <a:xfrm>
            <a:off x="6377218" y="2528432"/>
            <a:ext cx="62068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99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6300192" y="2960480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100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6300192" y="3384172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101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6300192" y="3816220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102</a:t>
            </a:r>
          </a:p>
        </p:txBody>
      </p:sp>
      <p:sp>
        <p:nvSpPr>
          <p:cNvPr id="18" name="TextovéPole 17"/>
          <p:cNvSpPr txBox="1"/>
          <p:nvPr/>
        </p:nvSpPr>
        <p:spPr>
          <a:xfrm>
            <a:off x="6300192" y="4248268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103</a:t>
            </a:r>
          </a:p>
        </p:txBody>
      </p:sp>
      <p:sp>
        <p:nvSpPr>
          <p:cNvPr id="19" name="TextovéPole 18"/>
          <p:cNvSpPr txBox="1"/>
          <p:nvPr/>
        </p:nvSpPr>
        <p:spPr>
          <a:xfrm>
            <a:off x="6300192" y="4668427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104</a:t>
            </a:r>
          </a:p>
        </p:txBody>
      </p:sp>
      <p:sp>
        <p:nvSpPr>
          <p:cNvPr id="20" name="TextovéPole 19"/>
          <p:cNvSpPr txBox="1"/>
          <p:nvPr/>
        </p:nvSpPr>
        <p:spPr>
          <a:xfrm>
            <a:off x="6300192" y="5107679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105</a:t>
            </a:r>
          </a:p>
        </p:txBody>
      </p:sp>
      <p:sp>
        <p:nvSpPr>
          <p:cNvPr id="21" name="TextovéPole 20"/>
          <p:cNvSpPr txBox="1"/>
          <p:nvPr/>
        </p:nvSpPr>
        <p:spPr>
          <a:xfrm>
            <a:off x="6299421" y="5531371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106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6277055" y="5962912"/>
            <a:ext cx="697714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107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6808476" y="2059257"/>
            <a:ext cx="432048" cy="369332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/>
              <a:t>…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6804248" y="6360438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cs-CZ" dirty="0"/>
              <a:t>…</a:t>
            </a:r>
          </a:p>
        </p:txBody>
      </p:sp>
      <p:sp>
        <p:nvSpPr>
          <p:cNvPr id="26" name="TextovéPole 25"/>
          <p:cNvSpPr txBox="1"/>
          <p:nvPr/>
        </p:nvSpPr>
        <p:spPr>
          <a:xfrm>
            <a:off x="6804248" y="2951617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5</a:t>
            </a:r>
          </a:p>
        </p:txBody>
      </p:sp>
      <p:sp>
        <p:nvSpPr>
          <p:cNvPr id="27" name="TextovéPole 26"/>
          <p:cNvSpPr txBox="1"/>
          <p:nvPr/>
        </p:nvSpPr>
        <p:spPr>
          <a:xfrm>
            <a:off x="6815608" y="3392528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</a:t>
            </a:r>
          </a:p>
        </p:txBody>
      </p:sp>
      <p:sp>
        <p:nvSpPr>
          <p:cNvPr id="29" name="TextovéPole 28"/>
          <p:cNvSpPr txBox="1"/>
          <p:nvPr/>
        </p:nvSpPr>
        <p:spPr>
          <a:xfrm>
            <a:off x="6815608" y="4243076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4</a:t>
            </a:r>
          </a:p>
        </p:txBody>
      </p:sp>
      <p:sp>
        <p:nvSpPr>
          <p:cNvPr id="30" name="TextovéPole 29"/>
          <p:cNvSpPr txBox="1"/>
          <p:nvPr/>
        </p:nvSpPr>
        <p:spPr>
          <a:xfrm>
            <a:off x="6768806" y="4666261"/>
            <a:ext cx="502931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12</a:t>
            </a:r>
          </a:p>
        </p:txBody>
      </p:sp>
      <p:sp>
        <p:nvSpPr>
          <p:cNvPr id="31" name="TextovéPole 30"/>
          <p:cNvSpPr txBox="1"/>
          <p:nvPr/>
        </p:nvSpPr>
        <p:spPr>
          <a:xfrm>
            <a:off x="6820390" y="3803824"/>
            <a:ext cx="43204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8</a:t>
            </a:r>
          </a:p>
        </p:txBody>
      </p:sp>
      <p:sp>
        <p:nvSpPr>
          <p:cNvPr id="32" name="TextovéPole 31"/>
          <p:cNvSpPr txBox="1"/>
          <p:nvPr/>
        </p:nvSpPr>
        <p:spPr>
          <a:xfrm>
            <a:off x="6740488" y="5095906"/>
            <a:ext cx="58228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32</a:t>
            </a:r>
          </a:p>
        </p:txBody>
      </p:sp>
      <p:sp>
        <p:nvSpPr>
          <p:cNvPr id="33" name="TextovéPole 32"/>
          <p:cNvSpPr txBox="1"/>
          <p:nvPr/>
        </p:nvSpPr>
        <p:spPr>
          <a:xfrm>
            <a:off x="6761007" y="5525551"/>
            <a:ext cx="518528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20</a:t>
            </a:r>
          </a:p>
        </p:txBody>
      </p:sp>
      <p:sp>
        <p:nvSpPr>
          <p:cNvPr id="34" name="TextovéPole 33"/>
          <p:cNvSpPr txBox="1"/>
          <p:nvPr/>
        </p:nvSpPr>
        <p:spPr>
          <a:xfrm>
            <a:off x="5908272" y="213722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adresa</a:t>
            </a:r>
          </a:p>
        </p:txBody>
      </p:sp>
      <p:sp>
        <p:nvSpPr>
          <p:cNvPr id="35" name="TextovéPole 34"/>
          <p:cNvSpPr txBox="1"/>
          <p:nvPr/>
        </p:nvSpPr>
        <p:spPr>
          <a:xfrm>
            <a:off x="486471" y="469134"/>
            <a:ext cx="8352928" cy="1323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sz="1600" dirty="0"/>
              <a:t>Na Von Neumannově architektuře používáme adresovatelnou paměť a výpočet by probíhal uvedeným způsobem. Vyšší programovací jazyky nám umožňují </a:t>
            </a:r>
            <a:r>
              <a:rPr lang="cs-CZ" sz="1600" dirty="0" err="1"/>
              <a:t>nadeklarovat</a:t>
            </a:r>
            <a:r>
              <a:rPr lang="cs-CZ" sz="1600" dirty="0"/>
              <a:t> si proměnné, do kterých si čísla uložíme – ve skutečnosti je pro každou proměnnou vyhrazeno jedno paměťové místo. Takže například pokaždé, když probíhá práce s proměnnou </a:t>
            </a:r>
            <a:r>
              <a:rPr lang="cs-CZ" sz="1600" b="1" dirty="0"/>
              <a:t>a</a:t>
            </a:r>
            <a:r>
              <a:rPr lang="cs-CZ" sz="1600" dirty="0"/>
              <a:t>, pracuje se vlastně s adresou 100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822643" y="2066130"/>
            <a:ext cx="1085629" cy="203132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a=5</a:t>
            </a:r>
          </a:p>
          <a:p>
            <a:r>
              <a:rPr lang="cs-CZ" dirty="0"/>
              <a:t>b=3</a:t>
            </a:r>
          </a:p>
          <a:p>
            <a:r>
              <a:rPr lang="cs-CZ" dirty="0"/>
              <a:t>c=4</a:t>
            </a:r>
          </a:p>
          <a:p>
            <a:r>
              <a:rPr lang="cs-CZ" dirty="0"/>
              <a:t>d=12</a:t>
            </a:r>
          </a:p>
          <a:p>
            <a:r>
              <a:rPr lang="cs-CZ" dirty="0"/>
              <a:t>e=</a:t>
            </a:r>
            <a:r>
              <a:rPr lang="cs-CZ" dirty="0" err="1"/>
              <a:t>a+b</a:t>
            </a:r>
            <a:endParaRPr lang="cs-CZ" dirty="0"/>
          </a:p>
          <a:p>
            <a:r>
              <a:rPr lang="cs-CZ" dirty="0"/>
              <a:t>f=e*c</a:t>
            </a:r>
          </a:p>
          <a:p>
            <a:r>
              <a:rPr lang="cs-CZ" dirty="0"/>
              <a:t>g=f-d</a:t>
            </a:r>
          </a:p>
        </p:txBody>
      </p:sp>
    </p:spTree>
    <p:extLst>
      <p:ext uri="{BB962C8B-B14F-4D97-AF65-F5344CB8AC3E}">
        <p14:creationId xmlns:p14="http://schemas.microsoft.com/office/powerpoint/2010/main" val="145296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EDVAC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První počítač von Neumannovy architektury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První počítač s realizovanou převratnou myšlenkou uložit program do paměti počítače spolu se zpracovávanými daty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paměťové obrazovky - na stínítku se po osvícení určitého bodu po jistou dobu udrží zbytkový náboj. Ten je možné následně zase přečíst (tak, že se tímto bodem nechá projít další elektronový paprsek, a jeho intenzita se vyhodnotí speciální elektrodou za stínítkem) 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na jedné obrazovce je takto možné uchovávat až 2048 bitů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Nejprve se programoval ve strojovém kódu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Později Alan </a:t>
            </a:r>
            <a:r>
              <a:rPr lang="cs-CZ" altLang="cs-CZ" sz="2100" dirty="0" err="1"/>
              <a:t>Turing</a:t>
            </a:r>
            <a:r>
              <a:rPr lang="cs-CZ" altLang="cs-CZ" sz="2100" dirty="0"/>
              <a:t>, a vymyslel jednoduchou formu jazyka symbolických adres (assembleru)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EDVAC</a:t>
            </a:r>
          </a:p>
        </p:txBody>
      </p:sp>
      <p:pic>
        <p:nvPicPr>
          <p:cNvPr id="5325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7563"/>
            <a:ext cx="9720263" cy="307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2" name="Text Box 11"/>
          <p:cNvSpPr txBox="1">
            <a:spLocks noChangeArrowheads="1"/>
          </p:cNvSpPr>
          <p:nvPr/>
        </p:nvSpPr>
        <p:spPr bwMode="auto">
          <a:xfrm>
            <a:off x="323850" y="1557338"/>
            <a:ext cx="864076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i="1"/>
              <a:t>A: Napájení zdroje, B: Hlavní oscilátor (100 kHz), C, E: Vychylovací obvody pro obrazovku, D: Obvody výběru adresy, F: Monitor zobrazující obsah paměti, G: Ovládací pult, H: Vysoko napěťový zdroj pro obrazovky, I: Generátor pulsů pro jednotlivá dekadická místa, J: Generátor časovacích signálů, K: Přenosný osciloskop, L: 6 paměťových obrazovek, M: Obvody pro regeneraci paměti, N: Odčítačka, P: Výběrové obvody a hradla, Q: Sčítačka, R: Násobička</a:t>
            </a:r>
            <a:r>
              <a:rPr lang="cs-CZ" altLang="cs-CZ"/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Kde je mikroprocesor ???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900" dirty="0"/>
              <a:t>Ve Von Neumanově architektuře nefiguruje žádný blok zvaný </a:t>
            </a:r>
            <a:r>
              <a:rPr lang="cs-CZ" altLang="cs-CZ" sz="1900" b="1" dirty="0"/>
              <a:t>mikroprocesor</a:t>
            </a:r>
            <a:r>
              <a:rPr lang="cs-CZ" altLang="cs-CZ" sz="1900" dirty="0"/>
              <a:t> </a:t>
            </a:r>
          </a:p>
          <a:p>
            <a:pPr eaLnBrk="1" hangingPunct="1"/>
            <a:r>
              <a:rPr lang="cs-CZ" altLang="cs-CZ" sz="1900" dirty="0"/>
              <a:t>je dobré si uvědomit, že v době vzniku této architektury žádné mikroprocesory neexistovaly</a:t>
            </a:r>
          </a:p>
          <a:p>
            <a:pPr eaLnBrk="1" hangingPunct="1"/>
            <a:r>
              <a:rPr lang="cs-CZ" altLang="cs-CZ" sz="1900" dirty="0"/>
              <a:t>počítače v té době byly </a:t>
            </a:r>
            <a:r>
              <a:rPr lang="cs-CZ" altLang="cs-CZ" sz="1900" b="1" dirty="0"/>
              <a:t>stroje ohromných rozměrů</a:t>
            </a:r>
            <a:r>
              <a:rPr lang="cs-CZ" altLang="cs-CZ" sz="1900" dirty="0"/>
              <a:t> a jednotlivé bloky Von Neumanova </a:t>
            </a:r>
            <a:r>
              <a:rPr lang="cs-CZ" altLang="cs-CZ" sz="1900" dirty="0" err="1"/>
              <a:t>schematu</a:t>
            </a:r>
            <a:r>
              <a:rPr lang="cs-CZ" altLang="cs-CZ" sz="1900" dirty="0"/>
              <a:t> byly oddělené „skříně“ obsahující tisíce součástek – např. řadič byl samostatný blok o rozměrech 2x3 metry a stejně tak třeba ALU</a:t>
            </a:r>
          </a:p>
          <a:p>
            <a:pPr eaLnBrk="1" hangingPunct="1"/>
            <a:r>
              <a:rPr lang="cs-CZ" altLang="cs-CZ" sz="1900" dirty="0"/>
              <a:t>S postupem času, rostoucím pokrokem a stupněm integrace se podařilo zmenšit řadič na jediný plošný spoj, poté na jedinou součástku a nakonec </a:t>
            </a:r>
            <a:r>
              <a:rPr lang="cs-CZ" altLang="cs-CZ" sz="1900" b="1" dirty="0"/>
              <a:t>řadič</a:t>
            </a:r>
            <a:r>
              <a:rPr lang="cs-CZ" altLang="cs-CZ" sz="1900" dirty="0"/>
              <a:t> a </a:t>
            </a:r>
            <a:r>
              <a:rPr lang="cs-CZ" altLang="cs-CZ" sz="1900" b="1" dirty="0"/>
              <a:t>ALU</a:t>
            </a:r>
            <a:r>
              <a:rPr lang="cs-CZ" altLang="cs-CZ" sz="1900" dirty="0"/>
              <a:t> splynuly v jedno – vznikl </a:t>
            </a:r>
            <a:r>
              <a:rPr lang="cs-CZ" altLang="cs-CZ" sz="1900" b="1" dirty="0"/>
              <a:t>mikroprocesor</a:t>
            </a:r>
          </a:p>
          <a:p>
            <a:pPr eaLnBrk="1" hangingPunct="1"/>
            <a:endParaRPr lang="cs-CZ" altLang="cs-CZ" sz="1900" dirty="0"/>
          </a:p>
          <a:p>
            <a:pPr eaLnBrk="1" hangingPunct="1"/>
            <a:r>
              <a:rPr lang="cs-CZ" altLang="cs-CZ" sz="1900" dirty="0"/>
              <a:t>Další integrací vznikly </a:t>
            </a:r>
            <a:r>
              <a:rPr lang="cs-CZ" altLang="cs-CZ" sz="1900" b="1" dirty="0"/>
              <a:t>jednočipové mikropočítače</a:t>
            </a:r>
            <a:r>
              <a:rPr lang="cs-CZ" altLang="cs-CZ" sz="1900" dirty="0"/>
              <a:t>, které na jediném čipu obsahují kromě řadiče a ALU i paměť, vstupně výstupní obvody a další bloky (např. časovače, převodníky, sériovou linku...)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Analogový signál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000"/>
              <a:t>Analogový signál je</a:t>
            </a:r>
            <a:r>
              <a:rPr lang="cs-CZ" altLang="cs-CZ" sz="2000" b="1"/>
              <a:t> spojitý</a:t>
            </a:r>
            <a:r>
              <a:rPr lang="cs-CZ" altLang="cs-CZ" sz="2000"/>
              <a:t> v čase i v oboru hodnot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/>
              <a:t>V jakýkoliv okamžik známe přesnou hodnotu analogového signálu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/>
              <a:t>Informace je v analogovém signálu zakódována okamžitou přesnou hodnotou signálu (např. výchylka membrány reproduktoru odpovídá hodnotě zvukového signálu a ta se mění v čase tak, jak se měni akustický tlak působící na mikrofon)</a:t>
            </a:r>
          </a:p>
          <a:p>
            <a:pPr eaLnBrk="1" hangingPunct="1">
              <a:lnSpc>
                <a:spcPct val="90000"/>
              </a:lnSpc>
            </a:pPr>
            <a:endParaRPr lang="cs-CZ" altLang="cs-CZ" sz="2000"/>
          </a:p>
          <a:p>
            <a:pPr eaLnBrk="1" hangingPunct="1">
              <a:lnSpc>
                <a:spcPct val="90000"/>
              </a:lnSpc>
            </a:pPr>
            <a:endParaRPr lang="cs-CZ" altLang="cs-CZ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1331913" y="5805488"/>
            <a:ext cx="5976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V="1">
            <a:off x="1476375" y="42211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6948488" y="5949950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308850" y="5949950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čas</a:t>
            </a:r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V="1">
            <a:off x="1331913" y="40767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68313" y="4437063"/>
            <a:ext cx="11509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hodnota</a:t>
            </a:r>
          </a:p>
        </p:txBody>
      </p:sp>
      <p:sp>
        <p:nvSpPr>
          <p:cNvPr id="10250" name="Freeform 10"/>
          <p:cNvSpPr>
            <a:spLocks/>
          </p:cNvSpPr>
          <p:nvPr/>
        </p:nvSpPr>
        <p:spPr bwMode="auto">
          <a:xfrm>
            <a:off x="1476375" y="4556125"/>
            <a:ext cx="6408738" cy="2136775"/>
          </a:xfrm>
          <a:custGeom>
            <a:avLst/>
            <a:gdLst>
              <a:gd name="T0" fmla="*/ 0 w 4037"/>
              <a:gd name="T1" fmla="*/ 1754028750 h 1346"/>
              <a:gd name="T2" fmla="*/ 456149111 w 4037"/>
              <a:gd name="T3" fmla="*/ 955140013 h 1346"/>
              <a:gd name="T4" fmla="*/ 1713706384 w 4037"/>
              <a:gd name="T5" fmla="*/ 383063750 h 1346"/>
              <a:gd name="T6" fmla="*/ 2147483647 w 4037"/>
              <a:gd name="T7" fmla="*/ 612398763 h 1346"/>
              <a:gd name="T8" fmla="*/ 2147483647 w 4037"/>
              <a:gd name="T9" fmla="*/ 1411287500 h 1346"/>
              <a:gd name="T10" fmla="*/ 2147483647 w 4037"/>
              <a:gd name="T11" fmla="*/ 1640622513 h 1346"/>
              <a:gd name="T12" fmla="*/ 2147483647 w 4037"/>
              <a:gd name="T13" fmla="*/ 1411287500 h 1346"/>
              <a:gd name="T14" fmla="*/ 2147483647 w 4037"/>
              <a:gd name="T15" fmla="*/ 267136563 h 1346"/>
              <a:gd name="T16" fmla="*/ 2147483647 w 4037"/>
              <a:gd name="T17" fmla="*/ 2147483647 h 1346"/>
              <a:gd name="T18" fmla="*/ 2147483647 w 4037"/>
              <a:gd name="T19" fmla="*/ 2147483647 h 1346"/>
              <a:gd name="T20" fmla="*/ 2147483647 w 4037"/>
              <a:gd name="T21" fmla="*/ 1297881263 h 1346"/>
              <a:gd name="T22" fmla="*/ 2147483647 w 4037"/>
              <a:gd name="T23" fmla="*/ 2147483647 h 1346"/>
              <a:gd name="T24" fmla="*/ 2147483647 w 4037"/>
              <a:gd name="T25" fmla="*/ 1297881263 h 1346"/>
              <a:gd name="T26" fmla="*/ 2147483647 w 4037"/>
              <a:gd name="T27" fmla="*/ 383063750 h 134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037" h="1346">
                <a:moveTo>
                  <a:pt x="0" y="696"/>
                </a:moveTo>
                <a:cubicBezTo>
                  <a:pt x="34" y="583"/>
                  <a:pt x="68" y="470"/>
                  <a:pt x="181" y="379"/>
                </a:cubicBezTo>
                <a:cubicBezTo>
                  <a:pt x="294" y="288"/>
                  <a:pt x="544" y="175"/>
                  <a:pt x="680" y="152"/>
                </a:cubicBezTo>
                <a:cubicBezTo>
                  <a:pt x="816" y="129"/>
                  <a:pt x="914" y="175"/>
                  <a:pt x="997" y="243"/>
                </a:cubicBezTo>
                <a:cubicBezTo>
                  <a:pt x="1080" y="311"/>
                  <a:pt x="1118" y="492"/>
                  <a:pt x="1179" y="560"/>
                </a:cubicBezTo>
                <a:cubicBezTo>
                  <a:pt x="1240" y="628"/>
                  <a:pt x="1300" y="651"/>
                  <a:pt x="1360" y="651"/>
                </a:cubicBezTo>
                <a:cubicBezTo>
                  <a:pt x="1420" y="651"/>
                  <a:pt x="1459" y="651"/>
                  <a:pt x="1542" y="560"/>
                </a:cubicBezTo>
                <a:cubicBezTo>
                  <a:pt x="1625" y="469"/>
                  <a:pt x="1700" y="0"/>
                  <a:pt x="1859" y="106"/>
                </a:cubicBezTo>
                <a:cubicBezTo>
                  <a:pt x="2018" y="212"/>
                  <a:pt x="2335" y="1044"/>
                  <a:pt x="2494" y="1195"/>
                </a:cubicBezTo>
                <a:cubicBezTo>
                  <a:pt x="2653" y="1346"/>
                  <a:pt x="2721" y="1127"/>
                  <a:pt x="2812" y="1014"/>
                </a:cubicBezTo>
                <a:cubicBezTo>
                  <a:pt x="2903" y="901"/>
                  <a:pt x="2956" y="515"/>
                  <a:pt x="3039" y="515"/>
                </a:cubicBezTo>
                <a:cubicBezTo>
                  <a:pt x="3122" y="515"/>
                  <a:pt x="3213" y="1014"/>
                  <a:pt x="3311" y="1014"/>
                </a:cubicBezTo>
                <a:cubicBezTo>
                  <a:pt x="3409" y="1014"/>
                  <a:pt x="3507" y="659"/>
                  <a:pt x="3628" y="515"/>
                </a:cubicBezTo>
                <a:cubicBezTo>
                  <a:pt x="3749" y="371"/>
                  <a:pt x="3969" y="212"/>
                  <a:pt x="4037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>
            <a:off x="2700338" y="479742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1403350" y="5589588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1403350" y="5373688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1403350" y="5157788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1403350" y="4941888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1403350" y="4724400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>
            <a:off x="1403350" y="4508500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1403350" y="4292600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1692275" y="4508500"/>
            <a:ext cx="2520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600"/>
              <a:t>Hodnota =4,785634….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9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7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Výhody a nevýhody </a:t>
            </a:r>
            <a:br>
              <a:rPr lang="cs-CZ" altLang="cs-CZ"/>
            </a:br>
            <a:r>
              <a:rPr lang="cs-CZ" altLang="cs-CZ"/>
              <a:t>Von Neumannovy architektury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2017713"/>
            <a:ext cx="85598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Von Neumannova architektura je ryze sekvenční a nepředpokládá žádný paralelismus. </a:t>
            </a:r>
            <a:endParaRPr lang="en-US" altLang="cs-CZ" sz="18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Psát programy</a:t>
            </a:r>
            <a:r>
              <a:rPr lang="en-US" altLang="cs-CZ" sz="1800" dirty="0"/>
              <a:t> pro </a:t>
            </a:r>
            <a:r>
              <a:rPr lang="cs-CZ" altLang="cs-CZ" sz="1800" dirty="0"/>
              <a:t>sekvenční zpracování, je snazší než psaní paralelních programů</a:t>
            </a:r>
            <a:r>
              <a:rPr lang="en-US" altLang="cs-CZ" sz="1800" dirty="0"/>
              <a:t> a</a:t>
            </a:r>
            <a:r>
              <a:rPr lang="cs-CZ" altLang="cs-CZ" sz="1800" dirty="0"/>
              <a:t> i to je zřejmě jeden z důvodů, proč se von Neumannova koncepce udržela až dodnes, zatímco alternativní koncepce, podporující větší míru paralelismu, nejsou zdaleka tak úspěšné</a:t>
            </a:r>
            <a:endParaRPr lang="en-US" altLang="cs-CZ" sz="18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Další velkou nevýhodou se později  ukázala i původní přednost von Neumannovy architektury — snaha o maximální univerzálnost a neměnnou vnitřní strukturu.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Počítač, který je univerzální, dokáže sice (téměř) všechno, ale občas neefektivně.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 dirty="0"/>
              <a:t>Specializované počítače, jejichž vnitřní struktura je uzpůsobena pro určitý konkrétní typ úloh, dokáží být mnohem efektivnější </a:t>
            </a:r>
            <a:r>
              <a:rPr lang="en-US" altLang="cs-CZ" sz="1800" dirty="0"/>
              <a:t>(nap</a:t>
            </a:r>
            <a:r>
              <a:rPr lang="cs-CZ" altLang="cs-CZ" sz="1800" dirty="0" err="1"/>
              <a:t>říklad</a:t>
            </a:r>
            <a:r>
              <a:rPr lang="cs-CZ" altLang="cs-CZ" sz="1800" dirty="0"/>
              <a:t> speciální signálové procesory pro zpracování zvuku a obrazu)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2600"/>
              <a:t>Základní odlišnosti dnešních počítačů od von Neumannova schémata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900" dirty="0"/>
          </a:p>
          <a:p>
            <a:pPr eaLnBrk="1" hangingPunct="1"/>
            <a:r>
              <a:rPr lang="cs-CZ" altLang="cs-CZ" sz="1900" dirty="0"/>
              <a:t>Počítač může mít více procesorů a provádět více úloh současně</a:t>
            </a:r>
          </a:p>
          <a:p>
            <a:pPr eaLnBrk="1" hangingPunct="1"/>
            <a:r>
              <a:rPr lang="cs-CZ" altLang="cs-CZ" sz="1900" dirty="0"/>
              <a:t>Počítač může na rozdíl od von Neumannova schématu pracovat nejen pouze v tzv. diskrétním režimu (v průběhu výpočtu již nebylo možné s počítačem dále interaktivně komunikovat)  </a:t>
            </a:r>
          </a:p>
          <a:p>
            <a:pPr eaLnBrk="1" hangingPunct="1"/>
            <a:r>
              <a:rPr lang="cs-CZ" altLang="cs-CZ" sz="1900" dirty="0"/>
              <a:t>V dnešních počítačích existují  vstupně-výstupní zařízení (I/O </a:t>
            </a:r>
            <a:r>
              <a:rPr lang="cs-CZ" altLang="cs-CZ" sz="1900" dirty="0" err="1"/>
              <a:t>devices</a:t>
            </a:r>
            <a:r>
              <a:rPr lang="cs-CZ" altLang="cs-CZ" sz="1900" dirty="0"/>
              <a:t>), která umožňují jak vstup, tak výstup</a:t>
            </a:r>
          </a:p>
          <a:p>
            <a:pPr eaLnBrk="1" hangingPunct="1"/>
            <a:r>
              <a:rPr lang="cs-CZ" altLang="cs-CZ" sz="1900" dirty="0"/>
              <a:t>Program se do paměti nemusí zavést celý, ale je možné zavést pouze jeho část a ostatní části zavádět až v případě potřeby. </a:t>
            </a:r>
          </a:p>
          <a:p>
            <a:pPr eaLnBrk="1" hangingPunct="1"/>
            <a:r>
              <a:rPr lang="cs-CZ" altLang="cs-CZ" sz="1900" dirty="0"/>
              <a:t>Programům lze předstírat „virtuální paměť“</a:t>
            </a:r>
          </a:p>
          <a:p>
            <a:pPr eaLnBrk="1" hangingPunct="1"/>
            <a:r>
              <a:rPr lang="cs-CZ" altLang="cs-CZ" sz="1900" dirty="0"/>
              <a:t>Jedna instrukce může pracovat s více daty naráz (stejnou operaci provedeme s více čísly)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Harvardská architektura</a:t>
            </a: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03575" y="4149725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ŘADIČ</a:t>
            </a:r>
          </a:p>
        </p:txBody>
      </p:sp>
      <p:sp>
        <p:nvSpPr>
          <p:cNvPr id="57348" name="Text Box 5"/>
          <p:cNvSpPr txBox="1">
            <a:spLocks noChangeArrowheads="1"/>
          </p:cNvSpPr>
          <p:nvPr/>
        </p:nvSpPr>
        <p:spPr bwMode="auto">
          <a:xfrm>
            <a:off x="3203575" y="3429000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ALU</a:t>
            </a:r>
          </a:p>
        </p:txBody>
      </p:sp>
      <p:sp>
        <p:nvSpPr>
          <p:cNvPr id="57349" name="Text Box 6"/>
          <p:cNvSpPr txBox="1">
            <a:spLocks noChangeArrowheads="1"/>
          </p:cNvSpPr>
          <p:nvPr/>
        </p:nvSpPr>
        <p:spPr bwMode="auto">
          <a:xfrm>
            <a:off x="3203575" y="2708275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Paměť dat</a:t>
            </a:r>
          </a:p>
        </p:txBody>
      </p:sp>
      <p:sp>
        <p:nvSpPr>
          <p:cNvPr id="57350" name="Text Box 7"/>
          <p:cNvSpPr txBox="1">
            <a:spLocks noChangeArrowheads="1"/>
          </p:cNvSpPr>
          <p:nvPr/>
        </p:nvSpPr>
        <p:spPr bwMode="auto">
          <a:xfrm>
            <a:off x="3203575" y="4941888"/>
            <a:ext cx="1584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 sz="1400"/>
              <a:t>Paměť programu</a:t>
            </a:r>
          </a:p>
        </p:txBody>
      </p:sp>
      <p:sp>
        <p:nvSpPr>
          <p:cNvPr id="57351" name="Text Box 8"/>
          <p:cNvSpPr txBox="1">
            <a:spLocks noChangeArrowheads="1"/>
          </p:cNvSpPr>
          <p:nvPr/>
        </p:nvSpPr>
        <p:spPr bwMode="auto">
          <a:xfrm>
            <a:off x="1042988" y="3429000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Vstup</a:t>
            </a:r>
          </a:p>
        </p:txBody>
      </p:sp>
      <p:sp>
        <p:nvSpPr>
          <p:cNvPr id="57352" name="Text Box 9"/>
          <p:cNvSpPr txBox="1">
            <a:spLocks noChangeArrowheads="1"/>
          </p:cNvSpPr>
          <p:nvPr/>
        </p:nvSpPr>
        <p:spPr bwMode="auto">
          <a:xfrm>
            <a:off x="5364163" y="3429000"/>
            <a:ext cx="1584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cs-CZ" altLang="cs-CZ"/>
              <a:t>Výstup</a:t>
            </a:r>
          </a:p>
        </p:txBody>
      </p:sp>
      <p:sp>
        <p:nvSpPr>
          <p:cNvPr id="57353" name="Line 10"/>
          <p:cNvSpPr>
            <a:spLocks noChangeShapeType="1"/>
          </p:cNvSpPr>
          <p:nvPr/>
        </p:nvSpPr>
        <p:spPr bwMode="auto">
          <a:xfrm>
            <a:off x="2627313" y="3573463"/>
            <a:ext cx="576262" cy="0"/>
          </a:xfrm>
          <a:prstGeom prst="line">
            <a:avLst/>
          </a:prstGeom>
          <a:noFill/>
          <a:ln w="254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4" name="Line 11"/>
          <p:cNvSpPr>
            <a:spLocks noChangeShapeType="1"/>
          </p:cNvSpPr>
          <p:nvPr/>
        </p:nvSpPr>
        <p:spPr bwMode="auto">
          <a:xfrm>
            <a:off x="4787900" y="3573463"/>
            <a:ext cx="576263" cy="0"/>
          </a:xfrm>
          <a:prstGeom prst="line">
            <a:avLst/>
          </a:prstGeom>
          <a:noFill/>
          <a:ln w="254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5" name="Line 12"/>
          <p:cNvSpPr>
            <a:spLocks noChangeShapeType="1"/>
          </p:cNvSpPr>
          <p:nvPr/>
        </p:nvSpPr>
        <p:spPr bwMode="auto">
          <a:xfrm>
            <a:off x="3563938" y="3068638"/>
            <a:ext cx="0" cy="361950"/>
          </a:xfrm>
          <a:prstGeom prst="line">
            <a:avLst/>
          </a:prstGeom>
          <a:noFill/>
          <a:ln w="254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6" name="Line 13"/>
          <p:cNvSpPr>
            <a:spLocks noChangeShapeType="1"/>
          </p:cNvSpPr>
          <p:nvPr/>
        </p:nvSpPr>
        <p:spPr bwMode="auto">
          <a:xfrm flipV="1">
            <a:off x="4356100" y="3068638"/>
            <a:ext cx="0" cy="360362"/>
          </a:xfrm>
          <a:prstGeom prst="line">
            <a:avLst/>
          </a:prstGeom>
          <a:noFill/>
          <a:ln w="254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7" name="Line 14"/>
          <p:cNvSpPr>
            <a:spLocks noChangeShapeType="1"/>
          </p:cNvSpPr>
          <p:nvPr/>
        </p:nvSpPr>
        <p:spPr bwMode="auto">
          <a:xfrm flipV="1">
            <a:off x="4067175" y="378936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8" name="Line 15"/>
          <p:cNvSpPr>
            <a:spLocks noChangeShapeType="1"/>
          </p:cNvSpPr>
          <p:nvPr/>
        </p:nvSpPr>
        <p:spPr bwMode="auto">
          <a:xfrm>
            <a:off x="4067175" y="4508500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59" name="Line 16"/>
          <p:cNvSpPr>
            <a:spLocks noChangeShapeType="1"/>
          </p:cNvSpPr>
          <p:nvPr/>
        </p:nvSpPr>
        <p:spPr bwMode="auto">
          <a:xfrm>
            <a:off x="4787900" y="4292600"/>
            <a:ext cx="1296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0" name="Line 17"/>
          <p:cNvSpPr>
            <a:spLocks noChangeShapeType="1"/>
          </p:cNvSpPr>
          <p:nvPr/>
        </p:nvSpPr>
        <p:spPr bwMode="auto">
          <a:xfrm flipV="1">
            <a:off x="6084888" y="37893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1" name="Line 18"/>
          <p:cNvSpPr>
            <a:spLocks noChangeShapeType="1"/>
          </p:cNvSpPr>
          <p:nvPr/>
        </p:nvSpPr>
        <p:spPr bwMode="auto">
          <a:xfrm flipH="1">
            <a:off x="1979613" y="4292600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2" name="Line 19"/>
          <p:cNvSpPr>
            <a:spLocks noChangeShapeType="1"/>
          </p:cNvSpPr>
          <p:nvPr/>
        </p:nvSpPr>
        <p:spPr bwMode="auto">
          <a:xfrm flipV="1">
            <a:off x="1979613" y="378936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3" name="Line 20"/>
          <p:cNvSpPr>
            <a:spLocks noChangeShapeType="1"/>
          </p:cNvSpPr>
          <p:nvPr/>
        </p:nvSpPr>
        <p:spPr bwMode="auto">
          <a:xfrm>
            <a:off x="4787900" y="4437063"/>
            <a:ext cx="2447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4" name="Line 21"/>
          <p:cNvSpPr>
            <a:spLocks noChangeShapeType="1"/>
          </p:cNvSpPr>
          <p:nvPr/>
        </p:nvSpPr>
        <p:spPr bwMode="auto">
          <a:xfrm flipV="1">
            <a:off x="7235825" y="2997200"/>
            <a:ext cx="0" cy="143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5" name="Line 22"/>
          <p:cNvSpPr>
            <a:spLocks noChangeShapeType="1"/>
          </p:cNvSpPr>
          <p:nvPr/>
        </p:nvSpPr>
        <p:spPr bwMode="auto">
          <a:xfrm flipH="1">
            <a:off x="4787900" y="2997200"/>
            <a:ext cx="2447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6" name="Line 23"/>
          <p:cNvSpPr>
            <a:spLocks noChangeShapeType="1"/>
          </p:cNvSpPr>
          <p:nvPr/>
        </p:nvSpPr>
        <p:spPr bwMode="auto">
          <a:xfrm flipV="1">
            <a:off x="3563938" y="4508500"/>
            <a:ext cx="0" cy="4333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7" name="Line 24"/>
          <p:cNvSpPr>
            <a:spLocks noChangeShapeType="1"/>
          </p:cNvSpPr>
          <p:nvPr/>
        </p:nvSpPr>
        <p:spPr bwMode="auto">
          <a:xfrm>
            <a:off x="684213" y="170021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8" name="Line 25"/>
          <p:cNvSpPr>
            <a:spLocks noChangeShapeType="1"/>
          </p:cNvSpPr>
          <p:nvPr/>
        </p:nvSpPr>
        <p:spPr bwMode="auto">
          <a:xfrm>
            <a:off x="684213" y="2060575"/>
            <a:ext cx="792162" cy="0"/>
          </a:xfrm>
          <a:prstGeom prst="line">
            <a:avLst/>
          </a:prstGeom>
          <a:noFill/>
          <a:ln w="254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69" name="Line 26"/>
          <p:cNvSpPr>
            <a:spLocks noChangeShapeType="1"/>
          </p:cNvSpPr>
          <p:nvPr/>
        </p:nvSpPr>
        <p:spPr bwMode="auto">
          <a:xfrm flipV="1">
            <a:off x="684213" y="2420938"/>
            <a:ext cx="792162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7370" name="Text Box 27"/>
          <p:cNvSpPr txBox="1">
            <a:spLocks noChangeArrowheads="1"/>
          </p:cNvSpPr>
          <p:nvPr/>
        </p:nvSpPr>
        <p:spPr bwMode="auto">
          <a:xfrm>
            <a:off x="1547813" y="1557338"/>
            <a:ext cx="1584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/>
              <a:t>Řídící signál</a:t>
            </a:r>
          </a:p>
        </p:txBody>
      </p:sp>
      <p:sp>
        <p:nvSpPr>
          <p:cNvPr id="57371" name="Text Box 28"/>
          <p:cNvSpPr txBox="1">
            <a:spLocks noChangeArrowheads="1"/>
          </p:cNvSpPr>
          <p:nvPr/>
        </p:nvSpPr>
        <p:spPr bwMode="auto">
          <a:xfrm>
            <a:off x="1547813" y="1916113"/>
            <a:ext cx="1584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/>
              <a:t>Tok dat</a:t>
            </a:r>
          </a:p>
        </p:txBody>
      </p:sp>
      <p:sp>
        <p:nvSpPr>
          <p:cNvPr id="57372" name="Text Box 29"/>
          <p:cNvSpPr txBox="1">
            <a:spLocks noChangeArrowheads="1"/>
          </p:cNvSpPr>
          <p:nvPr/>
        </p:nvSpPr>
        <p:spPr bwMode="auto">
          <a:xfrm>
            <a:off x="1547813" y="2276475"/>
            <a:ext cx="19446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/>
              <a:t>Čtení strojového kódu</a:t>
            </a:r>
          </a:p>
        </p:txBody>
      </p:sp>
      <p:sp>
        <p:nvSpPr>
          <p:cNvPr id="82974" name="Text Box 30"/>
          <p:cNvSpPr txBox="1">
            <a:spLocks noChangeArrowheads="1"/>
          </p:cNvSpPr>
          <p:nvPr/>
        </p:nvSpPr>
        <p:spPr bwMode="auto">
          <a:xfrm>
            <a:off x="5219700" y="5013325"/>
            <a:ext cx="2881313" cy="14620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200"/>
              <a:t>Paměť programu je nezávislá na napájení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cs-CZ" sz="1200"/>
              <a:t>Program zde může být uložen na pevno a je tak k dispozici hned po zapnutí počítače (nemusí se zavádět z disku jako na PC s von Neumannovou architekturou)</a:t>
            </a:r>
          </a:p>
        </p:txBody>
      </p:sp>
      <p:sp>
        <p:nvSpPr>
          <p:cNvPr id="82975" name="Text Box 31"/>
          <p:cNvSpPr txBox="1">
            <a:spLocks noChangeArrowheads="1"/>
          </p:cNvSpPr>
          <p:nvPr/>
        </p:nvSpPr>
        <p:spPr bwMode="auto">
          <a:xfrm>
            <a:off x="250825" y="5084763"/>
            <a:ext cx="2665413" cy="11874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200"/>
              <a:t>Z paměti programu lze pouze číst strojový kód. Počítač sám neumí do této paměti zapisovat. Program tak nemůže přepsat sám sebe. Počítač nelze „zavirovat¨. Naprogramovat počítač lze pouze zvenku</a:t>
            </a:r>
          </a:p>
        </p:txBody>
      </p:sp>
      <p:sp>
        <p:nvSpPr>
          <p:cNvPr id="82976" name="Text Box 32"/>
          <p:cNvSpPr txBox="1">
            <a:spLocks noChangeArrowheads="1"/>
          </p:cNvSpPr>
          <p:nvPr/>
        </p:nvSpPr>
        <p:spPr bwMode="auto">
          <a:xfrm>
            <a:off x="4067175" y="1484313"/>
            <a:ext cx="4464050" cy="9159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Hlavní rozdíl oproti Von Neumannově architektuře spočívá v oddělené paměti programu a paměti dat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74" grpId="0" animBg="1"/>
      <p:bldP spid="82975" grpId="0" animBg="1"/>
      <p:bldP spid="8297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Harvardská architektura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100" dirty="0"/>
              <a:t>U harvardské architektury není potřeba mít paměť stejných parametrů a vlastností pro data a pro program</a:t>
            </a:r>
          </a:p>
          <a:p>
            <a:pPr eaLnBrk="1" hangingPunct="1"/>
            <a:r>
              <a:rPr lang="cs-CZ" altLang="cs-CZ" sz="2100" dirty="0"/>
              <a:t>Paměti mohou být naprosto odlišné, mohou mít různou délku slova, časování, technologii a způsob adresování</a:t>
            </a:r>
          </a:p>
          <a:p>
            <a:pPr eaLnBrk="1" hangingPunct="1"/>
            <a:r>
              <a:rPr lang="cs-CZ" altLang="cs-CZ" sz="2100" dirty="0"/>
              <a:t>Největší odlišnost pak spočívá v tom, že paměť dat je vždy typu RWM (RAM), zatímco paměť programu bývá nezávislá na napájení (ROM, EEPROM, FLASH) </a:t>
            </a:r>
          </a:p>
          <a:p>
            <a:pPr eaLnBrk="1" hangingPunct="1"/>
            <a:endParaRPr lang="cs-CZ" altLang="cs-CZ" sz="2100" dirty="0"/>
          </a:p>
          <a:p>
            <a:pPr eaLnBrk="1" hangingPunct="1"/>
            <a:r>
              <a:rPr lang="cs-CZ" altLang="cs-CZ" sz="2100" dirty="0"/>
              <a:t>V moderním počítači typu PC se později setkáme s rozdělením paměti pro data a program v případě </a:t>
            </a:r>
            <a:r>
              <a:rPr lang="cs-CZ" altLang="cs-CZ" sz="2100" dirty="0" err="1"/>
              <a:t>cache</a:t>
            </a:r>
            <a:r>
              <a:rPr lang="cs-CZ" altLang="cs-CZ" sz="2100" dirty="0"/>
              <a:t> pamětí uvnitř mikroprocesoru – architektura počítače PC jako celku ovšem stále odpovídá popisu dle Von Neumanna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21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Srovnání Von Neumannova x Harvardská architektura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V paměti Von Neumannova počítače jsou uloženy bajty, které jsou daty ke zpracování spolu s bajty, které představují zakódované instrukce programu (strojový kód)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Skok programu na adresu, kde leží data, způsobí nepředvídatelné chování a havárii – datové bajty bude řadič dekódovat, jakoby to byly operační znaky instrukcí programu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Dalším problémem je fakt, že </a:t>
            </a:r>
            <a:r>
              <a:rPr lang="cs-CZ" altLang="cs-CZ" sz="1600" b="1" dirty="0"/>
              <a:t>program může přepsat sám sebe </a:t>
            </a:r>
            <a:r>
              <a:rPr lang="cs-CZ" altLang="cs-CZ" sz="1600" dirty="0"/>
              <a:t>zápisem na adresu, kde je uložen jeho strojový kód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cs-CZ" sz="1600" dirty="0"/>
              <a:t>Von Neumann</a:t>
            </a:r>
            <a:r>
              <a:rPr lang="cs-CZ" altLang="cs-CZ" sz="1600" dirty="0" err="1"/>
              <a:t>ův</a:t>
            </a:r>
            <a:r>
              <a:rPr lang="cs-CZ" altLang="cs-CZ" sz="1600" dirty="0"/>
              <a:t> počítač </a:t>
            </a:r>
            <a:r>
              <a:rPr lang="cs-CZ" altLang="cs-CZ" sz="1600" b="1" dirty="0"/>
              <a:t>umí naprogramovat „sám sebe“ </a:t>
            </a:r>
            <a:r>
              <a:rPr lang="cs-CZ" altLang="cs-CZ" sz="1600" dirty="0"/>
              <a:t>– na počítači lze psát programy, zkompilovat je spustit (to se na harvardské architektuře nemůže nikdy povést)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Na počítači Von Neumannovy architektury lze </a:t>
            </a:r>
            <a:r>
              <a:rPr lang="cs-CZ" altLang="cs-CZ" sz="1600" b="1" dirty="0"/>
              <a:t>zavádět programy z disku </a:t>
            </a:r>
            <a:r>
              <a:rPr lang="cs-CZ" altLang="cs-CZ" sz="1600" dirty="0"/>
              <a:t>(můžete si spustit co chcete), což na harvardské architektuře není možné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Harvardská architektura má oddělenou paměť programu a tím pádem program nemůže přepsat sám sebe a také nemůže nastat záměna datových bajtů se strojovým kódem, který leží v samostatné paměti dat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Na harvardské architektuře ale nelze programovat. Program musí být zaveden odněkud „zvenčí“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Harvardská architektura je ideální pro řídící jednotky, automatizaci, jednoúčelové aplikace...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cs-CZ"/>
              <a:t>Jazykov</a:t>
            </a:r>
            <a:r>
              <a:rPr lang="cs-CZ" altLang="cs-CZ"/>
              <a:t>ý koutek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Psaní pojmů Von Neumannova architektura a harvardská architektura představuje pro technika problém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Asi nejčastější a nejhloupější chybou je psaní Harvardské architektury s písmenem w jako </a:t>
            </a:r>
            <a:r>
              <a:rPr lang="cs-CZ" altLang="cs-CZ" sz="1900" dirty="0" err="1"/>
              <a:t>Har</a:t>
            </a:r>
            <a:r>
              <a:rPr lang="cs-CZ" altLang="cs-CZ" sz="1900" b="1" dirty="0" err="1"/>
              <a:t>w</a:t>
            </a:r>
            <a:r>
              <a:rPr lang="cs-CZ" altLang="cs-CZ" sz="1900" dirty="0" err="1"/>
              <a:t>ardské</a:t>
            </a:r>
            <a:r>
              <a:rPr lang="cs-CZ" altLang="cs-CZ" sz="1900" dirty="0"/>
              <a:t> </a:t>
            </a:r>
            <a:endParaRPr lang="en-US" altLang="cs-CZ" sz="1900" dirty="0"/>
          </a:p>
          <a:p>
            <a:pPr eaLnBrk="1" hangingPunct="1">
              <a:lnSpc>
                <a:spcPct val="80000"/>
              </a:lnSpc>
            </a:pPr>
            <a:r>
              <a:rPr lang="en-US" altLang="cs-CZ" sz="1900" dirty="0"/>
              <a:t>A</a:t>
            </a:r>
            <a:r>
              <a:rPr lang="cs-CZ" altLang="cs-CZ" sz="1900" dirty="0" err="1"/>
              <a:t>rchitektura</a:t>
            </a:r>
            <a:r>
              <a:rPr lang="cs-CZ" altLang="cs-CZ" sz="1900" dirty="0"/>
              <a:t> je pojmenována podle univerzity, kde vznikla a jméno této univerzity je Harvard. Žádná univerzita </a:t>
            </a:r>
            <a:r>
              <a:rPr lang="cs-CZ" altLang="cs-CZ" sz="1900" dirty="0" err="1"/>
              <a:t>Harward</a:t>
            </a:r>
            <a:r>
              <a:rPr lang="cs-CZ" altLang="cs-CZ" sz="1900" dirty="0"/>
              <a:t> neexistuje, ačkoliv to vypadá „</a:t>
            </a:r>
            <a:r>
              <a:rPr lang="cs-CZ" altLang="cs-CZ" sz="1900" dirty="0" err="1"/>
              <a:t>američtější</a:t>
            </a:r>
            <a:r>
              <a:rPr lang="cs-CZ" altLang="cs-CZ" sz="1900" dirty="0"/>
              <a:t>“...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..a tuto chybu najdeme i v literatuře renomovaných autorů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U Von Neumanna je problém s „dvěma n“ a s velkými</a:t>
            </a:r>
            <a:r>
              <a:rPr lang="en-US" altLang="cs-CZ" sz="1900" dirty="0"/>
              <a:t>/mal</a:t>
            </a:r>
            <a:r>
              <a:rPr lang="cs-CZ" altLang="cs-CZ" sz="1900" dirty="0" err="1"/>
              <a:t>ými</a:t>
            </a:r>
            <a:r>
              <a:rPr lang="cs-CZ" altLang="cs-CZ" sz="1900" dirty="0"/>
              <a:t> písmeny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Je třeba říci, že leckterý češtinář se není zcela jistý psaním velkých či malých písmen ve spojení V</a:t>
            </a:r>
            <a:r>
              <a:rPr lang="en-US" altLang="cs-CZ" sz="1900" dirty="0"/>
              <a:t>/von N/</a:t>
            </a:r>
            <a:r>
              <a:rPr lang="en-US" altLang="cs-CZ" sz="1900" dirty="0" err="1"/>
              <a:t>neumannova</a:t>
            </a:r>
            <a:r>
              <a:rPr lang="en-US" altLang="cs-CZ" sz="1900" dirty="0"/>
              <a:t> </a:t>
            </a:r>
            <a:r>
              <a:rPr lang="en-US" altLang="cs-CZ" sz="1900" dirty="0" err="1"/>
              <a:t>architektura</a:t>
            </a:r>
            <a:endParaRPr lang="cs-CZ" altLang="cs-CZ" sz="19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Zatímco v anglické literatuře je běžné psát spojení „... </a:t>
            </a:r>
            <a:r>
              <a:rPr lang="cs-CZ" altLang="cs-CZ" sz="1900" b="1" u="sng" dirty="0"/>
              <a:t>v</a:t>
            </a:r>
            <a:r>
              <a:rPr lang="cs-CZ" altLang="cs-CZ" sz="1900" dirty="0"/>
              <a:t>on </a:t>
            </a:r>
            <a:r>
              <a:rPr lang="cs-CZ" altLang="cs-CZ" sz="1900" b="1" u="sng" dirty="0"/>
              <a:t>N</a:t>
            </a:r>
            <a:r>
              <a:rPr lang="cs-CZ" altLang="cs-CZ" sz="1900" dirty="0"/>
              <a:t>eumann </a:t>
            </a:r>
            <a:r>
              <a:rPr lang="cs-CZ" altLang="cs-CZ" sz="1900" dirty="0" err="1"/>
              <a:t>architecture</a:t>
            </a:r>
            <a:r>
              <a:rPr lang="cs-CZ" altLang="cs-CZ" sz="1900" dirty="0"/>
              <a:t>“ v české je častější „...</a:t>
            </a:r>
            <a:r>
              <a:rPr lang="cs-CZ" altLang="cs-CZ" sz="1900" b="1" u="sng" dirty="0"/>
              <a:t>V</a:t>
            </a:r>
            <a:r>
              <a:rPr lang="cs-CZ" altLang="cs-CZ" sz="1900" dirty="0"/>
              <a:t>on </a:t>
            </a:r>
            <a:r>
              <a:rPr lang="cs-CZ" altLang="cs-CZ" sz="1900" b="1" u="sng" dirty="0"/>
              <a:t>N</a:t>
            </a:r>
            <a:r>
              <a:rPr lang="cs-CZ" altLang="cs-CZ" sz="1900" dirty="0"/>
              <a:t>eumannova architektura“</a:t>
            </a:r>
          </a:p>
          <a:p>
            <a:pPr eaLnBrk="1" hangingPunct="1">
              <a:lnSpc>
                <a:spcPct val="80000"/>
              </a:lnSpc>
            </a:pPr>
            <a:endParaRPr lang="cs-CZ" altLang="cs-CZ" sz="19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cs-CZ"/>
              <a:t>1.generace po</a:t>
            </a:r>
            <a:r>
              <a:rPr lang="cs-CZ" altLang="cs-CZ"/>
              <a:t>čítačů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600"/>
              <a:t>Relé nahradily </a:t>
            </a:r>
            <a:r>
              <a:rPr lang="cs-CZ" altLang="cs-CZ" sz="1600" b="1"/>
              <a:t>ELEKTRONKY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/>
              <a:t>Přestávají se používat drátové spoje a nastupují tištěné spoje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/>
              <a:t>Operační rychlost byla kolem tisíce operací za sekundu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/>
              <a:t>Příkon desítky kW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600"/>
              <a:t>Dosud se programuje výhradně ve strojovém kódu, neexistují programovací jazyky a překladače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284538"/>
            <a:ext cx="6192837" cy="393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Elektronky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800" b="1"/>
              <a:t>Elektronka</a:t>
            </a:r>
            <a:r>
              <a:rPr lang="cs-CZ" altLang="cs-CZ" sz="1800"/>
              <a:t> je předchůdcem tranzistoru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/>
              <a:t>Elektronkové počítače byly mnohem rychlejší než předchozí počítače postavené z relé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/>
              <a:t>Sepnutí a rozepnutí </a:t>
            </a:r>
            <a:r>
              <a:rPr lang="cs-CZ" altLang="cs-CZ" sz="1800" b="1"/>
              <a:t>relé je pomalé</a:t>
            </a:r>
            <a:r>
              <a:rPr lang="cs-CZ" altLang="cs-CZ" sz="1800"/>
              <a:t> (mechanické kontakty nelze spínat a rozepínat rychleji než cca 100x za sekundu)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/>
              <a:t>Přepínání bitu 0/1 pomocí elektronky je minimálně tisíckrát rychlejší (nic při tom necvaká, nic se nehýbe, není to mechanické)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/>
              <a:t>Elektronky jsou ale </a:t>
            </a:r>
            <a:r>
              <a:rPr lang="cs-CZ" altLang="cs-CZ" sz="1800" b="1"/>
              <a:t>velmi poruchové</a:t>
            </a:r>
            <a:r>
              <a:rPr lang="cs-CZ" altLang="cs-CZ" sz="1800"/>
              <a:t> – elektronková rádia a televize trpěly poruchami téměř každých 10 měsíců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/>
              <a:t>Počítač obsahující desetitisíce elektronek měl poruchu i několikrát za hodinu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800"/>
              <a:t>Elektronka se zahřívá a je energeticky náročná</a:t>
            </a:r>
          </a:p>
          <a:p>
            <a:pPr eaLnBrk="1" hangingPunct="1">
              <a:lnSpc>
                <a:spcPct val="80000"/>
              </a:lnSpc>
            </a:pPr>
            <a:endParaRPr lang="cs-CZ" altLang="cs-CZ" sz="1800"/>
          </a:p>
          <a:p>
            <a:pPr eaLnBrk="1" hangingPunct="1">
              <a:lnSpc>
                <a:spcPct val="80000"/>
              </a:lnSpc>
            </a:pPr>
            <a:r>
              <a:rPr lang="cs-CZ" altLang="cs-CZ" sz="1800"/>
              <a:t>Počítače první generace s elektronkami byly </a:t>
            </a:r>
            <a:r>
              <a:rPr lang="cs-CZ" altLang="cs-CZ" sz="1800" b="1"/>
              <a:t>podstatně rychlejší</a:t>
            </a:r>
            <a:r>
              <a:rPr lang="cs-CZ" altLang="cs-CZ" sz="1800"/>
              <a:t> než počítače nulté generace, ale byly </a:t>
            </a:r>
            <a:r>
              <a:rPr lang="cs-CZ" altLang="cs-CZ" sz="1800" b="1"/>
              <a:t>nespolehlivé</a:t>
            </a:r>
            <a:r>
              <a:rPr lang="cs-CZ" altLang="cs-CZ" sz="1800"/>
              <a:t> a měli velký elektrický příkon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ENIAC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12875"/>
            <a:ext cx="8229600" cy="4411663"/>
          </a:xfrm>
        </p:spPr>
        <p:txBody>
          <a:bodyPr/>
          <a:lstStyle/>
          <a:p>
            <a:pPr eaLnBrk="1" hangingPunct="1"/>
            <a:r>
              <a:rPr lang="cs-CZ" altLang="cs-CZ" sz="1800"/>
              <a:t>Electronic Numerical Integrator And Computer </a:t>
            </a:r>
          </a:p>
          <a:p>
            <a:pPr eaLnBrk="1" hangingPunct="1"/>
            <a:r>
              <a:rPr lang="cs-CZ" altLang="cs-CZ" sz="1800"/>
              <a:t>První </a:t>
            </a:r>
            <a:r>
              <a:rPr lang="cs-CZ" altLang="cs-CZ" sz="1800" b="1"/>
              <a:t>elektronkový</a:t>
            </a:r>
            <a:r>
              <a:rPr lang="cs-CZ" altLang="cs-CZ" sz="1800"/>
              <a:t> počítač</a:t>
            </a:r>
          </a:p>
          <a:p>
            <a:pPr eaLnBrk="1" hangingPunct="1"/>
            <a:r>
              <a:rPr lang="cs-CZ" altLang="cs-CZ" sz="1800"/>
              <a:t>Uveden do provozu v roce 1945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484438"/>
            <a:ext cx="6326187" cy="437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ENIAC</a:t>
            </a:r>
          </a:p>
        </p:txBody>
      </p:sp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70038"/>
            <a:ext cx="6696075" cy="528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3203575" y="981075"/>
            <a:ext cx="5832475" cy="20145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Počítač měl 17 648 elektronek, 1 500 elektromagnetických relé, 70 000 odporů a 10 000 kondenzátorů, které byly s dalšími součástkami umístěny ve čtyřiceti skříních. Měl hmotnost 30 tun, spotřebu elektrické energie 150 kW a zabíral plochu 150 čtverečních metrů. Byl chlazen vzduchem, který hnaly dvě vrtule leteckých motorů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Digitální signál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000"/>
              <a:t>Digitální signál je </a:t>
            </a:r>
            <a:r>
              <a:rPr lang="cs-CZ" altLang="cs-CZ" sz="2000" b="1"/>
              <a:t>nespojitý</a:t>
            </a:r>
            <a:r>
              <a:rPr lang="cs-CZ" altLang="cs-CZ" sz="2000"/>
              <a:t> v čase i v hodnotách</a:t>
            </a:r>
          </a:p>
          <a:p>
            <a:pPr eaLnBrk="1" hangingPunct="1"/>
            <a:r>
              <a:rPr lang="cs-CZ" altLang="cs-CZ" sz="2000"/>
              <a:t>Hodnota digitálního signálu může nabývat pouze dvou různých úrovní (logická 0 nebo 1) a mění se skokově v pravidelných intervalech</a:t>
            </a:r>
          </a:p>
          <a:p>
            <a:pPr eaLnBrk="1" hangingPunct="1"/>
            <a:r>
              <a:rPr lang="cs-CZ" altLang="cs-CZ" sz="2000"/>
              <a:t>Informace je v digitálním signálu zakódována kombinací jedniček a nul</a:t>
            </a:r>
          </a:p>
          <a:p>
            <a:pPr eaLnBrk="1" hangingPunct="1"/>
            <a:r>
              <a:rPr lang="cs-CZ" altLang="cs-CZ" sz="2000"/>
              <a:t>Musí tedy existovat nějaký </a:t>
            </a:r>
            <a:r>
              <a:rPr lang="cs-CZ" altLang="cs-CZ" sz="2000" b="1"/>
              <a:t>kód</a:t>
            </a:r>
            <a:r>
              <a:rPr lang="cs-CZ" altLang="cs-CZ" sz="2000"/>
              <a:t>, který informace z reálného světa převádí na </a:t>
            </a:r>
            <a:r>
              <a:rPr lang="cs-CZ" altLang="cs-CZ" sz="2000" b="1"/>
              <a:t>číslicovou podobu</a:t>
            </a:r>
            <a:r>
              <a:rPr lang="cs-CZ" altLang="cs-CZ" sz="2000"/>
              <a:t> (kombinaci bitů)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900113" y="6021388"/>
            <a:ext cx="720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 flipV="1">
            <a:off x="1042988" y="479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 flipV="1">
            <a:off x="1042988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1042988" y="51577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V="1">
            <a:off x="1403350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1403350" y="6021388"/>
            <a:ext cx="3603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1763713" y="60213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V="1">
            <a:off x="2124075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2124075" y="5157788"/>
            <a:ext cx="3603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flipV="1">
            <a:off x="2484438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>
            <a:off x="2484438" y="60213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 flipV="1">
            <a:off x="2843213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>
            <a:off x="2843213" y="51577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3203575" y="5157788"/>
            <a:ext cx="3603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3563938" y="51577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flipV="1">
            <a:off x="3924300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3924300" y="6021388"/>
            <a:ext cx="3603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flipV="1">
            <a:off x="4284663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>
            <a:off x="4284663" y="51577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4643438" y="51577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 flipV="1">
            <a:off x="5003800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89" name="Line 25"/>
          <p:cNvSpPr>
            <a:spLocks noChangeShapeType="1"/>
          </p:cNvSpPr>
          <p:nvPr/>
        </p:nvSpPr>
        <p:spPr bwMode="auto">
          <a:xfrm>
            <a:off x="5003800" y="6021388"/>
            <a:ext cx="3603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90" name="Line 26"/>
          <p:cNvSpPr>
            <a:spLocks noChangeShapeType="1"/>
          </p:cNvSpPr>
          <p:nvPr/>
        </p:nvSpPr>
        <p:spPr bwMode="auto">
          <a:xfrm>
            <a:off x="5364163" y="60213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91" name="Line 27"/>
          <p:cNvSpPr>
            <a:spLocks noChangeShapeType="1"/>
          </p:cNvSpPr>
          <p:nvPr/>
        </p:nvSpPr>
        <p:spPr bwMode="auto">
          <a:xfrm flipV="1">
            <a:off x="5724525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V="1">
            <a:off x="6084888" y="5157788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93" name="Line 29"/>
          <p:cNvSpPr>
            <a:spLocks noChangeShapeType="1"/>
          </p:cNvSpPr>
          <p:nvPr/>
        </p:nvSpPr>
        <p:spPr bwMode="auto">
          <a:xfrm>
            <a:off x="5724525" y="5157788"/>
            <a:ext cx="3603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94" name="Line 30"/>
          <p:cNvSpPr>
            <a:spLocks noChangeShapeType="1"/>
          </p:cNvSpPr>
          <p:nvPr/>
        </p:nvSpPr>
        <p:spPr bwMode="auto">
          <a:xfrm>
            <a:off x="6084888" y="60213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6443663" y="6021388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7019925" y="6092825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97" name="Text Box 33"/>
          <p:cNvSpPr txBox="1">
            <a:spLocks noChangeArrowheads="1"/>
          </p:cNvSpPr>
          <p:nvPr/>
        </p:nvSpPr>
        <p:spPr bwMode="auto">
          <a:xfrm>
            <a:off x="7380288" y="6092825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čas</a:t>
            </a: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 flipV="1">
            <a:off x="971550" y="46529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1299" name="Text Box 35"/>
          <p:cNvSpPr txBox="1">
            <a:spLocks noChangeArrowheads="1"/>
          </p:cNvSpPr>
          <p:nvPr/>
        </p:nvSpPr>
        <p:spPr bwMode="auto">
          <a:xfrm>
            <a:off x="107950" y="5013325"/>
            <a:ext cx="1150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hodnota</a:t>
            </a:r>
          </a:p>
        </p:txBody>
      </p:sp>
      <p:sp>
        <p:nvSpPr>
          <p:cNvPr id="51239" name="Text Box 39"/>
          <p:cNvSpPr txBox="1">
            <a:spLocks noChangeArrowheads="1"/>
          </p:cNvSpPr>
          <p:nvPr/>
        </p:nvSpPr>
        <p:spPr bwMode="auto">
          <a:xfrm>
            <a:off x="971550" y="6165850"/>
            <a:ext cx="590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 1    0    0   1    0    1   1   1     0    1   1    0   0    1    0   0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600"/>
              <a:t>2.generace počítačů (1956-1964)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1800"/>
              <a:t>Místo elektronek se začaly používat </a:t>
            </a:r>
            <a:r>
              <a:rPr lang="cs-CZ" altLang="cs-CZ" sz="1800" b="1"/>
              <a:t>TRANZISTORY</a:t>
            </a:r>
          </a:p>
          <a:p>
            <a:pPr eaLnBrk="1" hangingPunct="1"/>
            <a:r>
              <a:rPr lang="cs-CZ" altLang="cs-CZ" sz="1800"/>
              <a:t>Začíná se programovat ve </a:t>
            </a:r>
            <a:r>
              <a:rPr lang="cs-CZ" altLang="cs-CZ" sz="1800" b="1"/>
              <a:t>Fortranu</a:t>
            </a:r>
          </a:p>
          <a:p>
            <a:pPr eaLnBrk="1" hangingPunct="1"/>
            <a:r>
              <a:rPr lang="cs-CZ" altLang="cs-CZ" sz="1800"/>
              <a:t>Vynalezeno „</a:t>
            </a:r>
            <a:r>
              <a:rPr lang="cs-CZ" altLang="cs-CZ" sz="1800" b="1"/>
              <a:t>přerušení</a:t>
            </a:r>
            <a:r>
              <a:rPr lang="cs-CZ" altLang="cs-CZ" sz="1800"/>
              <a:t>“</a:t>
            </a:r>
          </a:p>
          <a:p>
            <a:pPr eaLnBrk="1" hangingPunct="1"/>
            <a:r>
              <a:rPr lang="cs-CZ" altLang="cs-CZ" sz="1800"/>
              <a:t>Vznikají první </a:t>
            </a:r>
            <a:r>
              <a:rPr lang="cs-CZ" altLang="cs-CZ" sz="1800" b="1"/>
              <a:t>operační systémy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43238"/>
            <a:ext cx="5472113" cy="381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Tranzistor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291513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1400" b="1"/>
              <a:t>Tranzistor</a:t>
            </a:r>
            <a:r>
              <a:rPr lang="cs-CZ" altLang="cs-CZ" sz="1400"/>
              <a:t> je polovodičová součástka tvořená dvěma </a:t>
            </a:r>
            <a:r>
              <a:rPr lang="cs-CZ" altLang="cs-CZ" sz="1400" b="1"/>
              <a:t>PN přechody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400"/>
              <a:t>Ve výpočetní technice se tranzistor používá ke spínání – podobně jako dříve relé nebo elektronka 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400"/>
              <a:t>Tranzistor má tři vývody – báze, kolektor, emitor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400"/>
              <a:t>Přivedením logické úrovně 1 na </a:t>
            </a:r>
            <a:r>
              <a:rPr lang="cs-CZ" altLang="cs-CZ" sz="1400" b="1"/>
              <a:t>bázi</a:t>
            </a:r>
            <a:r>
              <a:rPr lang="cs-CZ" altLang="cs-CZ" sz="1400"/>
              <a:t> tranzistoru se tranzistor </a:t>
            </a:r>
            <a:r>
              <a:rPr lang="cs-CZ" altLang="cs-CZ" sz="1400" b="1"/>
              <a:t>otevře</a:t>
            </a:r>
            <a:r>
              <a:rPr lang="cs-CZ" altLang="cs-CZ" sz="1400"/>
              <a:t> a může procházet proud mezi kolektorem a emitorem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400"/>
              <a:t>Přivedením logické úrovně 0 na </a:t>
            </a:r>
            <a:r>
              <a:rPr lang="cs-CZ" altLang="cs-CZ" sz="1400" b="1"/>
              <a:t>bázi</a:t>
            </a:r>
            <a:r>
              <a:rPr lang="cs-CZ" altLang="cs-CZ" sz="1400"/>
              <a:t> tranzistoru se tranzistor </a:t>
            </a:r>
            <a:r>
              <a:rPr lang="cs-CZ" altLang="cs-CZ" sz="1400" b="1"/>
              <a:t>zavře</a:t>
            </a:r>
            <a:r>
              <a:rPr lang="cs-CZ" altLang="cs-CZ" sz="1400"/>
              <a:t> a mezi kolektorem a emitorem nemůže téct proud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1400"/>
              <a:t>V elektronice se tranzistor používá k </a:t>
            </a:r>
            <a:r>
              <a:rPr lang="cs-CZ" altLang="cs-CZ" sz="1400" b="1"/>
              <a:t>zesilování </a:t>
            </a:r>
            <a:r>
              <a:rPr lang="cs-CZ" altLang="cs-CZ" sz="1400"/>
              <a:t>– velmi slabý signál přivedený na </a:t>
            </a:r>
            <a:r>
              <a:rPr lang="cs-CZ" altLang="cs-CZ" sz="1400" b="1"/>
              <a:t>bázi</a:t>
            </a:r>
            <a:r>
              <a:rPr lang="cs-CZ" altLang="cs-CZ" sz="1400"/>
              <a:t> bude zesílen, protože bude silně ovlivňovat (zavírat a otvírat) průchod proudu mezi emitorem a kolektorem</a:t>
            </a:r>
          </a:p>
          <a:p>
            <a:pPr eaLnBrk="1" hangingPunct="1">
              <a:lnSpc>
                <a:spcPct val="90000"/>
              </a:lnSpc>
            </a:pPr>
            <a:endParaRPr lang="cs-CZ" altLang="cs-CZ" sz="1400"/>
          </a:p>
        </p:txBody>
      </p:sp>
      <p:sp>
        <p:nvSpPr>
          <p:cNvPr id="66564" name="Line 4"/>
          <p:cNvSpPr>
            <a:spLocks noChangeShapeType="1"/>
          </p:cNvSpPr>
          <p:nvPr/>
        </p:nvSpPr>
        <p:spPr bwMode="auto">
          <a:xfrm>
            <a:off x="1979613" y="5300663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>
            <a:off x="1979613" y="5516563"/>
            <a:ext cx="21590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66" name="Line 6"/>
          <p:cNvSpPr>
            <a:spLocks noChangeShapeType="1"/>
          </p:cNvSpPr>
          <p:nvPr/>
        </p:nvSpPr>
        <p:spPr bwMode="auto">
          <a:xfrm flipV="1">
            <a:off x="1979613" y="5229225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>
            <a:off x="1258888" y="544512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68" name="Line 8"/>
          <p:cNvSpPr>
            <a:spLocks noChangeShapeType="1"/>
          </p:cNvSpPr>
          <p:nvPr/>
        </p:nvSpPr>
        <p:spPr bwMode="auto">
          <a:xfrm>
            <a:off x="1187450" y="6308725"/>
            <a:ext cx="2160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>
            <a:off x="2195513" y="5734050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 flipV="1">
            <a:off x="2195513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2195513" y="4797425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72" name="Line 12"/>
          <p:cNvSpPr>
            <a:spLocks noChangeShapeType="1"/>
          </p:cNvSpPr>
          <p:nvPr/>
        </p:nvSpPr>
        <p:spPr bwMode="auto">
          <a:xfrm>
            <a:off x="3132138" y="522922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73" name="Line 13"/>
          <p:cNvSpPr>
            <a:spLocks noChangeShapeType="1"/>
          </p:cNvSpPr>
          <p:nvPr/>
        </p:nvSpPr>
        <p:spPr bwMode="auto">
          <a:xfrm>
            <a:off x="3203575" y="5300663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74" name="Line 14"/>
          <p:cNvSpPr>
            <a:spLocks noChangeShapeType="1"/>
          </p:cNvSpPr>
          <p:nvPr/>
        </p:nvSpPr>
        <p:spPr bwMode="auto">
          <a:xfrm flipV="1">
            <a:off x="3348038" y="530066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75" name="Line 15"/>
          <p:cNvSpPr>
            <a:spLocks noChangeShapeType="1"/>
          </p:cNvSpPr>
          <p:nvPr/>
        </p:nvSpPr>
        <p:spPr bwMode="auto">
          <a:xfrm flipV="1">
            <a:off x="3348038" y="47974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76" name="Text Box 16"/>
          <p:cNvSpPr txBox="1">
            <a:spLocks noChangeArrowheads="1"/>
          </p:cNvSpPr>
          <p:nvPr/>
        </p:nvSpPr>
        <p:spPr bwMode="auto">
          <a:xfrm>
            <a:off x="3348038" y="4941888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+</a:t>
            </a:r>
          </a:p>
        </p:txBody>
      </p:sp>
      <p:sp>
        <p:nvSpPr>
          <p:cNvPr id="66577" name="Text Box 17"/>
          <p:cNvSpPr txBox="1">
            <a:spLocks noChangeArrowheads="1"/>
          </p:cNvSpPr>
          <p:nvPr/>
        </p:nvSpPr>
        <p:spPr bwMode="auto">
          <a:xfrm>
            <a:off x="1331913" y="5157788"/>
            <a:ext cx="10080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200"/>
              <a:t>log 1</a:t>
            </a:r>
          </a:p>
        </p:txBody>
      </p:sp>
      <p:sp>
        <p:nvSpPr>
          <p:cNvPr id="66578" name="Line 18"/>
          <p:cNvSpPr>
            <a:spLocks noChangeShapeType="1"/>
          </p:cNvSpPr>
          <p:nvPr/>
        </p:nvSpPr>
        <p:spPr bwMode="auto">
          <a:xfrm>
            <a:off x="1692275" y="5516563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79" name="Text Box 19"/>
          <p:cNvSpPr txBox="1">
            <a:spLocks noChangeArrowheads="1"/>
          </p:cNvSpPr>
          <p:nvPr/>
        </p:nvSpPr>
        <p:spPr bwMode="auto">
          <a:xfrm>
            <a:off x="971550" y="5661025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cs-CZ" altLang="cs-CZ"/>
          </a:p>
        </p:txBody>
      </p:sp>
      <p:sp>
        <p:nvSpPr>
          <p:cNvPr id="66580" name="Text Box 20"/>
          <p:cNvSpPr txBox="1">
            <a:spLocks noChangeArrowheads="1"/>
          </p:cNvSpPr>
          <p:nvPr/>
        </p:nvSpPr>
        <p:spPr bwMode="auto">
          <a:xfrm>
            <a:off x="1331913" y="5661025"/>
            <a:ext cx="431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200"/>
              <a:t>U</a:t>
            </a:r>
            <a:r>
              <a:rPr lang="cs-CZ" altLang="cs-CZ" sz="1200" baseline="-25000"/>
              <a:t>BE</a:t>
            </a:r>
          </a:p>
        </p:txBody>
      </p:sp>
      <p:sp>
        <p:nvSpPr>
          <p:cNvPr id="66581" name="Line 21"/>
          <p:cNvSpPr>
            <a:spLocks noChangeShapeType="1"/>
          </p:cNvSpPr>
          <p:nvPr/>
        </p:nvSpPr>
        <p:spPr bwMode="auto">
          <a:xfrm flipH="1">
            <a:off x="2771775" y="479742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82" name="Line 23"/>
          <p:cNvSpPr>
            <a:spLocks noChangeShapeType="1"/>
          </p:cNvSpPr>
          <p:nvPr/>
        </p:nvSpPr>
        <p:spPr bwMode="auto">
          <a:xfrm>
            <a:off x="2627313" y="630872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83" name="Text Box 24"/>
          <p:cNvSpPr txBox="1">
            <a:spLocks noChangeArrowheads="1"/>
          </p:cNvSpPr>
          <p:nvPr/>
        </p:nvSpPr>
        <p:spPr bwMode="auto">
          <a:xfrm>
            <a:off x="2051050" y="5300663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000"/>
              <a:t>Tranzistor je otevřený</a:t>
            </a:r>
          </a:p>
        </p:txBody>
      </p:sp>
      <p:sp>
        <p:nvSpPr>
          <p:cNvPr id="66584" name="Text Box 25"/>
          <p:cNvSpPr txBox="1">
            <a:spLocks noChangeArrowheads="1"/>
          </p:cNvSpPr>
          <p:nvPr/>
        </p:nvSpPr>
        <p:spPr bwMode="auto">
          <a:xfrm>
            <a:off x="2268538" y="6381750"/>
            <a:ext cx="15113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000"/>
              <a:t>Proud může protékat</a:t>
            </a:r>
          </a:p>
        </p:txBody>
      </p:sp>
      <p:sp>
        <p:nvSpPr>
          <p:cNvPr id="66585" name="Line 26"/>
          <p:cNvSpPr>
            <a:spLocks noChangeShapeType="1"/>
          </p:cNvSpPr>
          <p:nvPr/>
        </p:nvSpPr>
        <p:spPr bwMode="auto">
          <a:xfrm>
            <a:off x="5508625" y="5373688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86" name="Line 27"/>
          <p:cNvSpPr>
            <a:spLocks noChangeShapeType="1"/>
          </p:cNvSpPr>
          <p:nvPr/>
        </p:nvSpPr>
        <p:spPr bwMode="auto">
          <a:xfrm>
            <a:off x="5508625" y="5589588"/>
            <a:ext cx="21590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87" name="Line 28"/>
          <p:cNvSpPr>
            <a:spLocks noChangeShapeType="1"/>
          </p:cNvSpPr>
          <p:nvPr/>
        </p:nvSpPr>
        <p:spPr bwMode="auto">
          <a:xfrm flipV="1">
            <a:off x="5508625" y="5302250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88" name="Line 29"/>
          <p:cNvSpPr>
            <a:spLocks noChangeShapeType="1"/>
          </p:cNvSpPr>
          <p:nvPr/>
        </p:nvSpPr>
        <p:spPr bwMode="auto">
          <a:xfrm>
            <a:off x="4787900" y="551815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89" name="Line 30"/>
          <p:cNvSpPr>
            <a:spLocks noChangeShapeType="1"/>
          </p:cNvSpPr>
          <p:nvPr/>
        </p:nvSpPr>
        <p:spPr bwMode="auto">
          <a:xfrm>
            <a:off x="4716463" y="638175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90" name="Line 31"/>
          <p:cNvSpPr>
            <a:spLocks noChangeShapeType="1"/>
          </p:cNvSpPr>
          <p:nvPr/>
        </p:nvSpPr>
        <p:spPr bwMode="auto">
          <a:xfrm>
            <a:off x="5724525" y="5807075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91" name="Line 32"/>
          <p:cNvSpPr>
            <a:spLocks noChangeShapeType="1"/>
          </p:cNvSpPr>
          <p:nvPr/>
        </p:nvSpPr>
        <p:spPr bwMode="auto">
          <a:xfrm flipV="1">
            <a:off x="5724525" y="48704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92" name="Line 33"/>
          <p:cNvSpPr>
            <a:spLocks noChangeShapeType="1"/>
          </p:cNvSpPr>
          <p:nvPr/>
        </p:nvSpPr>
        <p:spPr bwMode="auto">
          <a:xfrm>
            <a:off x="5724525" y="4870450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93" name="Line 34"/>
          <p:cNvSpPr>
            <a:spLocks noChangeShapeType="1"/>
          </p:cNvSpPr>
          <p:nvPr/>
        </p:nvSpPr>
        <p:spPr bwMode="auto">
          <a:xfrm>
            <a:off x="6661150" y="530225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94" name="Line 35"/>
          <p:cNvSpPr>
            <a:spLocks noChangeShapeType="1"/>
          </p:cNvSpPr>
          <p:nvPr/>
        </p:nvSpPr>
        <p:spPr bwMode="auto">
          <a:xfrm>
            <a:off x="6732588" y="537368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95" name="Line 36"/>
          <p:cNvSpPr>
            <a:spLocks noChangeShapeType="1"/>
          </p:cNvSpPr>
          <p:nvPr/>
        </p:nvSpPr>
        <p:spPr bwMode="auto">
          <a:xfrm flipV="1">
            <a:off x="6877050" y="53736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96" name="Line 37"/>
          <p:cNvSpPr>
            <a:spLocks noChangeShapeType="1"/>
          </p:cNvSpPr>
          <p:nvPr/>
        </p:nvSpPr>
        <p:spPr bwMode="auto">
          <a:xfrm flipV="1">
            <a:off x="6877050" y="48704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597" name="Text Box 38"/>
          <p:cNvSpPr txBox="1">
            <a:spLocks noChangeArrowheads="1"/>
          </p:cNvSpPr>
          <p:nvPr/>
        </p:nvSpPr>
        <p:spPr bwMode="auto">
          <a:xfrm>
            <a:off x="6877050" y="5014913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/>
              <a:t>+</a:t>
            </a:r>
          </a:p>
        </p:txBody>
      </p:sp>
      <p:sp>
        <p:nvSpPr>
          <p:cNvPr id="66598" name="Text Box 39"/>
          <p:cNvSpPr txBox="1">
            <a:spLocks noChangeArrowheads="1"/>
          </p:cNvSpPr>
          <p:nvPr/>
        </p:nvSpPr>
        <p:spPr bwMode="auto">
          <a:xfrm>
            <a:off x="4932363" y="5230813"/>
            <a:ext cx="10080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200"/>
              <a:t>log 0</a:t>
            </a:r>
          </a:p>
        </p:txBody>
      </p:sp>
      <p:sp>
        <p:nvSpPr>
          <p:cNvPr id="66599" name="Line 43"/>
          <p:cNvSpPr>
            <a:spLocks noChangeShapeType="1"/>
          </p:cNvSpPr>
          <p:nvPr/>
        </p:nvSpPr>
        <p:spPr bwMode="auto">
          <a:xfrm flipH="1">
            <a:off x="6300788" y="487045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600" name="Text Box 45"/>
          <p:cNvSpPr txBox="1">
            <a:spLocks noChangeArrowheads="1"/>
          </p:cNvSpPr>
          <p:nvPr/>
        </p:nvSpPr>
        <p:spPr bwMode="auto">
          <a:xfrm>
            <a:off x="5580063" y="5373688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000"/>
              <a:t>Tranzistor je zavřený</a:t>
            </a:r>
          </a:p>
        </p:txBody>
      </p:sp>
      <p:sp>
        <p:nvSpPr>
          <p:cNvPr id="66601" name="Text Box 47"/>
          <p:cNvSpPr txBox="1">
            <a:spLocks noChangeArrowheads="1"/>
          </p:cNvSpPr>
          <p:nvPr/>
        </p:nvSpPr>
        <p:spPr bwMode="auto">
          <a:xfrm>
            <a:off x="6156325" y="4581525"/>
            <a:ext cx="16557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200"/>
              <a:t>I = 0 , proud neteče</a:t>
            </a:r>
          </a:p>
        </p:txBody>
      </p:sp>
      <p:sp>
        <p:nvSpPr>
          <p:cNvPr id="66602" name="Text Box 48"/>
          <p:cNvSpPr txBox="1">
            <a:spLocks noChangeArrowheads="1"/>
          </p:cNvSpPr>
          <p:nvPr/>
        </p:nvSpPr>
        <p:spPr bwMode="auto">
          <a:xfrm>
            <a:off x="3419475" y="4365625"/>
            <a:ext cx="2089150" cy="5175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cs-CZ" sz="1400"/>
              <a:t>Báze funguje jako „řídící vývod“ tranzistoru</a:t>
            </a:r>
          </a:p>
        </p:txBody>
      </p:sp>
      <p:sp>
        <p:nvSpPr>
          <p:cNvPr id="66603" name="Freeform 50"/>
          <p:cNvSpPr>
            <a:spLocks/>
          </p:cNvSpPr>
          <p:nvPr/>
        </p:nvSpPr>
        <p:spPr bwMode="auto">
          <a:xfrm>
            <a:off x="1644650" y="4581525"/>
            <a:ext cx="1774825" cy="719138"/>
          </a:xfrm>
          <a:custGeom>
            <a:avLst/>
            <a:gdLst>
              <a:gd name="T0" fmla="*/ 2147483647 w 1118"/>
              <a:gd name="T1" fmla="*/ 0 h 453"/>
              <a:gd name="T2" fmla="*/ 418345938 w 1118"/>
              <a:gd name="T3" fmla="*/ 226814220 h 453"/>
              <a:gd name="T4" fmla="*/ 302418750 w 1118"/>
              <a:gd name="T5" fmla="*/ 1141632369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8" h="453">
                <a:moveTo>
                  <a:pt x="1118" y="0"/>
                </a:moveTo>
                <a:cubicBezTo>
                  <a:pt x="725" y="7"/>
                  <a:pt x="332" y="15"/>
                  <a:pt x="166" y="90"/>
                </a:cubicBezTo>
                <a:cubicBezTo>
                  <a:pt x="0" y="165"/>
                  <a:pt x="128" y="385"/>
                  <a:pt x="120" y="45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66604" name="Line 51"/>
          <p:cNvSpPr>
            <a:spLocks noChangeShapeType="1"/>
          </p:cNvSpPr>
          <p:nvPr/>
        </p:nvSpPr>
        <p:spPr bwMode="auto">
          <a:xfrm>
            <a:off x="5003800" y="4868863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pic>
        <p:nvPicPr>
          <p:cNvPr id="66605" name="Picture 53" descr="File:BJT NPN symbol.sv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3663" y="620713"/>
            <a:ext cx="1152525" cy="1152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dirty="0"/>
              <a:t>2. Generace počítačů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7499350" cy="4411662"/>
          </a:xfrm>
        </p:spPr>
        <p:txBody>
          <a:bodyPr/>
          <a:lstStyle/>
          <a:p>
            <a:pPr eaLnBrk="1" hangingPunct="1">
              <a:defRPr/>
            </a:pPr>
            <a:r>
              <a:rPr lang="cs-CZ" b="1" dirty="0"/>
              <a:t>Tranzistor</a:t>
            </a:r>
            <a:r>
              <a:rPr lang="cs-CZ" dirty="0"/>
              <a:t> jako základní stavební prvek číslicového počítače je oproti elektronce</a:t>
            </a:r>
          </a:p>
          <a:p>
            <a:pPr lvl="1" eaLnBrk="1" hangingPunct="1">
              <a:defRPr/>
            </a:pPr>
            <a:r>
              <a:rPr lang="cs-CZ" dirty="0"/>
              <a:t>Mnohem menší</a:t>
            </a:r>
          </a:p>
          <a:p>
            <a:pPr lvl="1" eaLnBrk="1" hangingPunct="1">
              <a:defRPr/>
            </a:pPr>
            <a:r>
              <a:rPr lang="cs-CZ" dirty="0"/>
              <a:t>Levnější</a:t>
            </a:r>
          </a:p>
          <a:p>
            <a:pPr lvl="1" eaLnBrk="1" hangingPunct="1">
              <a:defRPr/>
            </a:pPr>
            <a:r>
              <a:rPr lang="cs-CZ" dirty="0"/>
              <a:t>Spolehlivější (je na rozdíl od elektronky prakticky bezporuchový)</a:t>
            </a:r>
          </a:p>
          <a:p>
            <a:pPr lvl="1" eaLnBrk="1" hangingPunct="1">
              <a:defRPr/>
            </a:pPr>
            <a:r>
              <a:rPr lang="cs-CZ" dirty="0"/>
              <a:t>Rychlejší</a:t>
            </a:r>
          </a:p>
          <a:p>
            <a:pPr lvl="1" eaLnBrk="1" hangingPunct="1">
              <a:defRPr/>
            </a:pPr>
            <a:r>
              <a:rPr lang="cs-CZ" dirty="0"/>
              <a:t>Má výrazně nižší spotřebu elektrické energie</a:t>
            </a:r>
          </a:p>
          <a:p>
            <a:pPr marL="344487" lvl="1" indent="0" eaLnBrk="1" hangingPunct="1">
              <a:buFont typeface="Wingdings" panose="05000000000000000000" pitchFamily="2" charset="2"/>
              <a:buNone/>
              <a:defRPr/>
            </a:pPr>
            <a:endParaRPr lang="cs-CZ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1956 - přerušení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805362"/>
          </a:xfrm>
        </p:spPr>
        <p:txBody>
          <a:bodyPr/>
          <a:lstStyle/>
          <a:p>
            <a:pPr eaLnBrk="1" hangingPunct="1"/>
            <a:r>
              <a:rPr lang="cs-CZ" altLang="cs-CZ" sz="1800" dirty="0"/>
              <a:t>Rychlost </a:t>
            </a:r>
            <a:r>
              <a:rPr lang="cs-CZ" altLang="cs-CZ" sz="1800" b="1" dirty="0"/>
              <a:t>řadiče a ALU</a:t>
            </a:r>
            <a:r>
              <a:rPr lang="cs-CZ" altLang="cs-CZ" sz="1800" dirty="0"/>
              <a:t>  řádově převyšovala rychlost všech </a:t>
            </a:r>
            <a:r>
              <a:rPr lang="cs-CZ" altLang="cs-CZ" sz="1800" b="1" dirty="0"/>
              <a:t>vstupně/výstupní zařízení</a:t>
            </a:r>
            <a:r>
              <a:rPr lang="cs-CZ" altLang="cs-CZ" sz="1800" dirty="0"/>
              <a:t> mechanického charakteru (např. čtečka děrných štítků)</a:t>
            </a:r>
          </a:p>
          <a:p>
            <a:pPr eaLnBrk="1" hangingPunct="1"/>
            <a:r>
              <a:rPr lang="cs-CZ" altLang="cs-CZ" sz="1800" dirty="0"/>
              <a:t>Procesor tato zařízení postupně přestal sám řídit a I</a:t>
            </a:r>
            <a:r>
              <a:rPr lang="en-US" altLang="cs-CZ" sz="1800" dirty="0"/>
              <a:t>/O za</a:t>
            </a:r>
            <a:r>
              <a:rPr lang="cs-CZ" altLang="cs-CZ" sz="1800" dirty="0"/>
              <a:t>řízení byla vybavena vlastním řadičem, ale...</a:t>
            </a:r>
          </a:p>
          <a:p>
            <a:pPr eaLnBrk="1" hangingPunct="1"/>
            <a:r>
              <a:rPr lang="cs-CZ" altLang="cs-CZ" sz="1800" dirty="0"/>
              <a:t>Většinu času procesor musel trávit </a:t>
            </a:r>
            <a:r>
              <a:rPr lang="cs-CZ" altLang="cs-CZ" sz="1800" b="1" dirty="0"/>
              <a:t>čekáním</a:t>
            </a:r>
            <a:r>
              <a:rPr lang="cs-CZ" altLang="cs-CZ" sz="1800" dirty="0"/>
              <a:t> na připravenost těchto zařízení (dokončení přenosu, příchod události, čekání na stisk klávesy, periodické testování stavu zařízení)</a:t>
            </a:r>
          </a:p>
          <a:p>
            <a:pPr eaLnBrk="1" hangingPunct="1"/>
            <a:r>
              <a:rPr lang="cs-CZ" altLang="cs-CZ" sz="1800" dirty="0"/>
              <a:t>Přitom ovšem nemohl dělat něco jiného, užitečného </a:t>
            </a:r>
          </a:p>
          <a:p>
            <a:pPr eaLnBrk="1" hangingPunct="1"/>
            <a:r>
              <a:rPr lang="cs-CZ" altLang="cs-CZ" sz="1800" dirty="0"/>
              <a:t>I</a:t>
            </a:r>
            <a:r>
              <a:rPr lang="en-US" altLang="cs-CZ" sz="1800" dirty="0"/>
              <a:t>/O </a:t>
            </a:r>
            <a:r>
              <a:rPr lang="cs-CZ" altLang="cs-CZ" sz="1800" dirty="0"/>
              <a:t>zařízení potřebuje mít k dispozici vhodný mechanismus, který mu umožní přihlásit se procesoru a vynutit si jeho pozornost - přinutit jej přerušit provádění právě probíhajícího programu, a místo toho vyvolat jiný program (tzv. obslužný program), který zjistí, co se děje, zareaguje na nastalou událost, a pak se zase vrátí běh přerušenému programu</a:t>
            </a:r>
          </a:p>
          <a:p>
            <a:pPr eaLnBrk="1" hangingPunct="1"/>
            <a:r>
              <a:rPr lang="cs-CZ" altLang="cs-CZ" sz="1800" dirty="0"/>
              <a:t>Mechanismus přerušení, bez kterého by se dnešní počítače už vůbec neobešly, byl poprvé použit v roce 1956 v počítačích UNIVAC</a:t>
            </a:r>
            <a:r>
              <a:rPr lang="cs-CZ" altLang="cs-CZ" sz="1700" dirty="0"/>
              <a:t>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Přerušení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cs-CZ" sz="1900" b="1" dirty="0"/>
              <a:t>Procesor</a:t>
            </a:r>
            <a:r>
              <a:rPr lang="cs-CZ" altLang="cs-CZ" sz="1900" dirty="0"/>
              <a:t> provádí výpočet a přitom </a:t>
            </a:r>
            <a:r>
              <a:rPr lang="cs-CZ" altLang="cs-CZ" sz="1900" b="1" dirty="0"/>
              <a:t>čeká</a:t>
            </a:r>
            <a:r>
              <a:rPr lang="cs-CZ" altLang="cs-CZ" sz="1900" dirty="0"/>
              <a:t> na určitou </a:t>
            </a:r>
            <a:r>
              <a:rPr lang="cs-CZ" altLang="cs-CZ" sz="1900" b="1" dirty="0"/>
              <a:t>událost/signál</a:t>
            </a:r>
            <a:r>
              <a:rPr lang="cs-CZ" altLang="cs-CZ" sz="1900" dirty="0"/>
              <a:t> (například  stisk tlačítka nebo signál od připojeného zařízení)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Díky </a:t>
            </a:r>
            <a:r>
              <a:rPr lang="cs-CZ" altLang="cs-CZ" sz="1900" b="1" dirty="0"/>
              <a:t>přerušení</a:t>
            </a:r>
            <a:r>
              <a:rPr lang="cs-CZ" altLang="cs-CZ" sz="1900" dirty="0"/>
              <a:t> nemusí neustále ztrácet čas </a:t>
            </a:r>
            <a:r>
              <a:rPr lang="cs-CZ" altLang="cs-CZ" sz="1900" b="1" dirty="0"/>
              <a:t>testováním</a:t>
            </a:r>
            <a:r>
              <a:rPr lang="cs-CZ" altLang="cs-CZ" sz="1900" dirty="0"/>
              <a:t>, ale bez starosti o tento signál zpracovává nějaký úkol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Nastane-li </a:t>
            </a:r>
            <a:r>
              <a:rPr lang="cs-CZ" altLang="cs-CZ" sz="1900" b="1" dirty="0"/>
              <a:t>událost</a:t>
            </a:r>
            <a:r>
              <a:rPr lang="cs-CZ" altLang="cs-CZ" sz="1900" dirty="0"/>
              <a:t>, na kterou je potřeba nějak zareagovat, dozví se o ní automaticky tak, že zařízení </a:t>
            </a:r>
            <a:r>
              <a:rPr lang="cs-CZ" altLang="cs-CZ" sz="1900" b="1" dirty="0"/>
              <a:t>generuje přerušení </a:t>
            </a:r>
            <a:r>
              <a:rPr lang="cs-CZ" altLang="cs-CZ" sz="1900" dirty="0"/>
              <a:t>(vyšle přerušovací signál)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Procesor toto přerušení </a:t>
            </a:r>
            <a:r>
              <a:rPr lang="cs-CZ" altLang="cs-CZ" sz="1900" b="1" dirty="0"/>
              <a:t>obslouží, tzn.</a:t>
            </a:r>
            <a:r>
              <a:rPr lang="cs-CZ" altLang="cs-CZ" sz="1900" dirty="0"/>
              <a:t>  </a:t>
            </a:r>
            <a:r>
              <a:rPr lang="cs-CZ" altLang="cs-CZ" sz="1900" b="1" dirty="0"/>
              <a:t>přeruší </a:t>
            </a:r>
            <a:r>
              <a:rPr lang="cs-CZ" altLang="cs-CZ" sz="1900" dirty="0"/>
              <a:t>právě prováděný program a provede nějakou naprogramovanou činnost, kterou má předepsanou provést v okamžiku, kdy nastane událost způsobující přerušení (tomu se říká „</a:t>
            </a:r>
            <a:r>
              <a:rPr lang="cs-CZ" altLang="cs-CZ" sz="1900" b="1" dirty="0"/>
              <a:t>obsluha přerušení</a:t>
            </a:r>
            <a:r>
              <a:rPr lang="cs-CZ" altLang="cs-CZ" sz="1900" dirty="0"/>
              <a:t>“)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Po obsloužení přerušení se procesor automaticky vrací ke své původní činnosti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Procesor je tedy ovládán jak tokem instrukcí v programu, tak </a:t>
            </a:r>
            <a:r>
              <a:rPr lang="cs-CZ" altLang="cs-CZ" sz="1900" b="1" dirty="0"/>
              <a:t>příchodem události</a:t>
            </a:r>
            <a:r>
              <a:rPr lang="cs-CZ" altLang="cs-CZ" sz="1900" dirty="0"/>
              <a:t>, která způsobí přerušení a provedení předepsané reakce.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900" dirty="0"/>
              <a:t>Každé vstupně/výstupní zařízení (klávesnice, síťová karta, pevný disk…) má svůj vlastní přerušovací signál a svou vlastní obsluhu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1957 - FORTRAN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cs-CZ" altLang="cs-CZ" sz="15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Každý řadič (mikroprocesor) má vždy definován určitý repertoár strojových instrukcí, které je schopen provádět neboli instrukční soubor (instrukční sada)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každý řadič má obecně jiný instrukční soubor, jiný repertoár registrů, se kterými tyto instrukce pracují, jiné způsoby adresování atd.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Programátor, který programuje na úrovni </a:t>
            </a:r>
            <a:r>
              <a:rPr lang="cs-CZ" altLang="cs-CZ" sz="1600" b="1" dirty="0"/>
              <a:t>strojového kódu</a:t>
            </a:r>
            <a:r>
              <a:rPr lang="cs-CZ" altLang="cs-CZ" sz="1600" dirty="0"/>
              <a:t>, si tedy musí být vědom, že pracuje na určitém konkrétním řadiči (procesoru), a musí respektovat jeho specifika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b="1" dirty="0"/>
              <a:t>Vyšší programovací jazyk</a:t>
            </a:r>
            <a:r>
              <a:rPr lang="cs-CZ" altLang="cs-CZ" sz="1600" dirty="0"/>
              <a:t> - programovací jazyk, který je nezávislý na konkrétním instrukčním souboru procesoru, a od programátora neočekává znalost konkrétního počítače, pro který bude program psát 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Takový jazyk  bude vyžadovat existenci </a:t>
            </a:r>
            <a:r>
              <a:rPr lang="cs-CZ" altLang="cs-CZ" sz="1600" b="1" dirty="0"/>
              <a:t>kompilátoru</a:t>
            </a:r>
            <a:r>
              <a:rPr lang="cs-CZ" altLang="cs-CZ" sz="1600" dirty="0"/>
              <a:t>, který v něm zapsané programy "přeloží" do strojového kódu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v roce 1957 skupina vědců z IBM vedená Johnem </a:t>
            </a:r>
            <a:r>
              <a:rPr lang="cs-CZ" altLang="cs-CZ" sz="1600" dirty="0" err="1"/>
              <a:t>Backusem</a:t>
            </a:r>
            <a:r>
              <a:rPr lang="cs-CZ" altLang="cs-CZ" sz="1600" dirty="0"/>
              <a:t> vymyslela první vyšší programovací jazyk </a:t>
            </a:r>
            <a:r>
              <a:rPr lang="cs-CZ" altLang="cs-CZ" sz="1600" b="1" dirty="0"/>
              <a:t>FORTRAN</a:t>
            </a:r>
          </a:p>
          <a:p>
            <a:pPr eaLnBrk="1" hangingPunct="1">
              <a:lnSpc>
                <a:spcPct val="80000"/>
              </a:lnSpc>
            </a:pPr>
            <a:r>
              <a:rPr lang="cs-CZ" altLang="cs-CZ" sz="1600" b="1" dirty="0" err="1"/>
              <a:t>FOR</a:t>
            </a:r>
            <a:r>
              <a:rPr lang="cs-CZ" altLang="cs-CZ" sz="1600" dirty="0" err="1"/>
              <a:t>mula</a:t>
            </a:r>
            <a:r>
              <a:rPr lang="cs-CZ" altLang="cs-CZ" sz="1600" dirty="0"/>
              <a:t> </a:t>
            </a:r>
            <a:r>
              <a:rPr lang="cs-CZ" altLang="cs-CZ" sz="1600" b="1" dirty="0" err="1"/>
              <a:t>TRAN</a:t>
            </a:r>
            <a:r>
              <a:rPr lang="cs-CZ" altLang="cs-CZ" sz="1600" dirty="0" err="1"/>
              <a:t>slation</a:t>
            </a:r>
            <a:endParaRPr lang="cs-CZ" altLang="cs-CZ" sz="1600" dirty="0"/>
          </a:p>
          <a:p>
            <a:pPr eaLnBrk="1" hangingPunct="1">
              <a:lnSpc>
                <a:spcPct val="80000"/>
              </a:lnSpc>
            </a:pPr>
            <a:r>
              <a:rPr lang="cs-CZ" altLang="cs-CZ" sz="1600" dirty="0"/>
              <a:t>Dále vznikají jazyky </a:t>
            </a:r>
            <a:r>
              <a:rPr lang="cs-CZ" altLang="cs-CZ" sz="1600" b="1" dirty="0"/>
              <a:t>COBOL</a:t>
            </a:r>
            <a:r>
              <a:rPr lang="cs-CZ" altLang="cs-CZ" sz="1600" dirty="0"/>
              <a:t> a </a:t>
            </a:r>
            <a:r>
              <a:rPr lang="cs-CZ" altLang="cs-CZ" sz="1600" b="1" dirty="0"/>
              <a:t>ALGOL</a:t>
            </a:r>
          </a:p>
          <a:p>
            <a:pPr eaLnBrk="1" hangingPunct="1">
              <a:lnSpc>
                <a:spcPct val="80000"/>
              </a:lnSpc>
            </a:pPr>
            <a:endParaRPr lang="cs-CZ" altLang="cs-CZ" sz="15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3.generace počítačů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z="1800"/>
              <a:t>Integrované obvody</a:t>
            </a:r>
          </a:p>
          <a:p>
            <a:pPr eaLnBrk="1" hangingPunct="1"/>
            <a:r>
              <a:rPr lang="cs-CZ" altLang="cs-CZ" sz="1800"/>
              <a:t>V roce 1970 dokonce první </a:t>
            </a:r>
            <a:r>
              <a:rPr lang="cs-CZ" altLang="cs-CZ" sz="1800" b="1"/>
              <a:t>MIKROPROCESOR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76475"/>
            <a:ext cx="62103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E29BFE-8FDD-48CE-B95A-8AE845C4D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 Generace počítačů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CADC0C-4823-44E9-941D-084063C85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cs-CZ" sz="1800" b="0" i="0" u="none" strike="noStrike" baseline="0" dirty="0">
                <a:latin typeface="csti10"/>
              </a:rPr>
              <a:t>Integrovaný obvod </a:t>
            </a:r>
            <a:r>
              <a:rPr lang="cs-CZ" sz="1800" b="0" i="0" u="none" strike="noStrike" baseline="0" dirty="0">
                <a:latin typeface="csr10"/>
              </a:rPr>
              <a:t>je elektronická součástka integrující drobnější součástky (tranzistory, rezistory, kondenzátory, apod.) na jedné polovodičové destičce (obvykle křemíkové) v plastovém pouzdře s vnějšími vývody</a:t>
            </a:r>
          </a:p>
          <a:p>
            <a:pPr algn="l"/>
            <a:r>
              <a:rPr lang="cs-CZ" sz="1800" b="0" i="0" u="none" strike="noStrike" baseline="0" dirty="0">
                <a:latin typeface="csr10"/>
              </a:rPr>
              <a:t>Byl vynalezen ve společnosti Texas Instruments roku 1958</a:t>
            </a:r>
          </a:p>
          <a:p>
            <a:pPr algn="l"/>
            <a:endParaRPr lang="cs-CZ" sz="1800" dirty="0">
              <a:latin typeface="csr10"/>
            </a:endParaRPr>
          </a:p>
          <a:p>
            <a:pPr algn="l"/>
            <a:r>
              <a:rPr lang="cs-CZ" sz="1800" dirty="0">
                <a:latin typeface="csr10"/>
              </a:rPr>
              <a:t>Výhody</a:t>
            </a:r>
          </a:p>
          <a:p>
            <a:pPr lvl="1"/>
            <a:r>
              <a:rPr lang="cs-CZ" sz="1800" dirty="0">
                <a:latin typeface="csr10"/>
              </a:rPr>
              <a:t>Miniaturizace</a:t>
            </a:r>
          </a:p>
          <a:p>
            <a:pPr lvl="1"/>
            <a:r>
              <a:rPr lang="cs-CZ" sz="1800" dirty="0">
                <a:latin typeface="csr10"/>
              </a:rPr>
              <a:t>Vysoká spolehlivost</a:t>
            </a:r>
          </a:p>
          <a:p>
            <a:pPr lvl="1"/>
            <a:r>
              <a:rPr lang="cs-CZ" sz="1800" dirty="0">
                <a:latin typeface="csr10"/>
              </a:rPr>
              <a:t>Nízká spotřeba el. energie</a:t>
            </a:r>
          </a:p>
          <a:p>
            <a:pPr lvl="1"/>
            <a:r>
              <a:rPr lang="cs-CZ" sz="1800" dirty="0">
                <a:latin typeface="csr10"/>
              </a:rPr>
              <a:t>Velmi nízká cena při hromadné sériové výrobě</a:t>
            </a:r>
          </a:p>
          <a:p>
            <a:pPr lvl="1"/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F918944-7F20-4343-97A9-40D29EC15F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219820"/>
            <a:ext cx="3419872" cy="19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30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3</a:t>
            </a:r>
            <a:r>
              <a:rPr lang="en-US" altLang="cs-CZ">
                <a:cs typeface="Arial" panose="020B0604020202020204" pitchFamily="34" charset="0"/>
              </a:rPr>
              <a:t>½</a:t>
            </a:r>
            <a:r>
              <a:rPr lang="cs-CZ" altLang="cs-CZ">
                <a:cs typeface="Arial" panose="020B0604020202020204" pitchFamily="34" charset="0"/>
              </a:rPr>
              <a:t> </a:t>
            </a:r>
            <a:r>
              <a:rPr lang="cs-CZ" altLang="cs-CZ"/>
              <a:t>. generace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V roce 1972 vzniká řada </a:t>
            </a:r>
            <a:r>
              <a:rPr lang="cs-CZ" altLang="cs-CZ" sz="2100" b="1" dirty="0"/>
              <a:t>IBM 370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b="1" dirty="0"/>
              <a:t>Integrované obvody</a:t>
            </a:r>
            <a:r>
              <a:rPr lang="cs-CZ" altLang="cs-CZ" sz="2100" dirty="0"/>
              <a:t> vyráběné technologií MOS dosahují integrace </a:t>
            </a:r>
            <a:r>
              <a:rPr lang="cs-CZ" altLang="cs-CZ" sz="2100" b="1" dirty="0"/>
              <a:t>1000 tranzistorů na čip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Vznikají první </a:t>
            </a:r>
            <a:r>
              <a:rPr lang="cs-CZ" altLang="cs-CZ" sz="2100" b="1" dirty="0"/>
              <a:t>magnetické disky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Objevují se první</a:t>
            </a:r>
            <a:r>
              <a:rPr lang="cs-CZ" altLang="cs-CZ" sz="2100" b="1" dirty="0"/>
              <a:t> operační systémy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První přenosná paměťová média –  </a:t>
            </a:r>
            <a:r>
              <a:rPr lang="cs-CZ" altLang="cs-CZ" sz="2100" b="1" dirty="0"/>
              <a:t>8“ diskety</a:t>
            </a:r>
            <a:r>
              <a:rPr lang="cs-CZ" altLang="cs-CZ" sz="2100" dirty="0"/>
              <a:t> v roce 1971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Objevují se první „</a:t>
            </a:r>
            <a:r>
              <a:rPr lang="cs-CZ" altLang="cs-CZ" sz="2100" b="1" dirty="0"/>
              <a:t>superpočítače</a:t>
            </a:r>
            <a:r>
              <a:rPr lang="cs-CZ" altLang="cs-CZ" sz="2100" dirty="0"/>
              <a:t>“ – jejich výpočetní čas se prodává zájemcům o provedení složitých výpočtů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Počítače se vyrábějí v tisícových sériích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Jednotlivé typy počítačů jsou naprosto </a:t>
            </a:r>
            <a:r>
              <a:rPr lang="cs-CZ" altLang="cs-CZ" sz="2100" b="1" dirty="0"/>
              <a:t>nekompatibilní</a:t>
            </a:r>
            <a:r>
              <a:rPr lang="cs-CZ" altLang="cs-CZ" sz="2100" dirty="0"/>
              <a:t> (program napsaný pro jeden počítač nelze spustit na jiném typu počítače)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100" dirty="0"/>
              <a:t>Vznikají první </a:t>
            </a:r>
            <a:r>
              <a:rPr lang="cs-CZ" altLang="cs-CZ" sz="2100" b="1" dirty="0"/>
              <a:t>minipočítače</a:t>
            </a:r>
            <a:r>
              <a:rPr lang="cs-CZ" altLang="cs-CZ" sz="2100" dirty="0"/>
              <a:t> a </a:t>
            </a:r>
            <a:r>
              <a:rPr lang="cs-CZ" altLang="cs-CZ" sz="2100" b="1" dirty="0"/>
              <a:t>mikropočítače</a:t>
            </a:r>
            <a:r>
              <a:rPr lang="cs-CZ" altLang="cs-CZ" sz="2100" dirty="0"/>
              <a:t> (do té doby byly počítače v podstatě nepřemístitelné obrovské stroje)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/>
              <a:t>4. generace počítačů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cs-CZ" altLang="cs-CZ" sz="2000" dirty="0"/>
              <a:t>Počítá se od vzniku </a:t>
            </a:r>
            <a:r>
              <a:rPr lang="cs-CZ" altLang="cs-CZ" sz="2000" b="1" dirty="0"/>
              <a:t>IBM PC/XT</a:t>
            </a:r>
            <a:r>
              <a:rPr lang="cs-CZ" altLang="cs-CZ" sz="2000" dirty="0"/>
              <a:t> s mikroprocesorem </a:t>
            </a:r>
            <a:r>
              <a:rPr lang="cs-CZ" altLang="cs-CZ" sz="2000" b="1" dirty="0"/>
              <a:t>Intel 8086</a:t>
            </a:r>
            <a:r>
              <a:rPr lang="cs-CZ" altLang="cs-CZ" sz="2000" dirty="0"/>
              <a:t> – rok 1981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cs-CZ" altLang="cs-CZ" sz="2000" dirty="0"/>
              <a:t>Přichází éra systému </a:t>
            </a:r>
            <a:r>
              <a:rPr lang="cs-CZ" altLang="cs-CZ" sz="2000" b="1" dirty="0"/>
              <a:t>MS-DOS</a:t>
            </a:r>
            <a:r>
              <a:rPr lang="cs-CZ" altLang="cs-CZ" sz="2000" dirty="0"/>
              <a:t> a později vznikají také první grafická uživatelská rozhraní (např. Windows, OS2, MacOS, </a:t>
            </a:r>
            <a:r>
              <a:rPr lang="cs-CZ" altLang="cs-CZ" sz="2000" dirty="0" err="1"/>
              <a:t>Workbench</a:t>
            </a:r>
            <a:r>
              <a:rPr lang="cs-CZ" altLang="cs-CZ" sz="2000" dirty="0"/>
              <a:t>…)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cs-CZ" altLang="cs-CZ" sz="2000" dirty="0"/>
              <a:t>Počítače pronikají do </a:t>
            </a:r>
            <a:r>
              <a:rPr lang="cs-CZ" altLang="cs-CZ" sz="2000" b="1" dirty="0"/>
              <a:t>běžných domácností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cs-CZ" altLang="cs-CZ" sz="2000" b="1" dirty="0"/>
              <a:t>Cena</a:t>
            </a:r>
            <a:r>
              <a:rPr lang="cs-CZ" altLang="cs-CZ" sz="2000" dirty="0"/>
              <a:t> počítačů prudce klesá a jejich </a:t>
            </a:r>
            <a:r>
              <a:rPr lang="cs-CZ" altLang="cs-CZ" sz="2000" b="1" dirty="0"/>
              <a:t>výkon</a:t>
            </a:r>
            <a:r>
              <a:rPr lang="cs-CZ" altLang="cs-CZ" sz="2000" dirty="0"/>
              <a:t> prudce stoupá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cs-CZ" altLang="cs-CZ" sz="2000" dirty="0"/>
              <a:t>Výrobci se snaží o </a:t>
            </a:r>
            <a:r>
              <a:rPr lang="cs-CZ" altLang="cs-CZ" sz="2000" b="1" dirty="0"/>
              <a:t>kompatibilitu</a:t>
            </a:r>
            <a:r>
              <a:rPr lang="cs-CZ" altLang="cs-CZ" sz="2000" dirty="0"/>
              <a:t> – program psaný pro jeden počítač by měl být spustitelný i na jiných počítačích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endParaRPr lang="cs-CZ" sz="2000" dirty="0"/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cs-CZ" sz="2000" dirty="0"/>
              <a:t>Je velmi pravděpodobné, že již existují i další generace počítačů, ale zatím nebyly oficiálně stanoveny (dalším zlomovým bodem být mohlo být například propojení Internetem nebo mobilní hardware)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cs-CZ" sz="2000" dirty="0"/>
              <a:t>Delší dobu se experimentuje s počítači na jiném fyzikálním základu.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cs-CZ" sz="2000" dirty="0"/>
              <a:t>Probíhají pokusy s fotonovými počítači a kvantovými počítači – již existují a fungují</a:t>
            </a:r>
            <a:endParaRPr lang="cs-CZ" altLang="cs-CZ" sz="20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6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4CE8C14981BF4CBC493A3F7F132DCE" ma:contentTypeVersion="2" ma:contentTypeDescription="Vytvoří nový dokument" ma:contentTypeScope="" ma:versionID="eafae4565c518caa62d4da08735c7f48">
  <xsd:schema xmlns:xsd="http://www.w3.org/2001/XMLSchema" xmlns:xs="http://www.w3.org/2001/XMLSchema" xmlns:p="http://schemas.microsoft.com/office/2006/metadata/properties" xmlns:ns2="c03aa7f5-da92-46be-bbd5-752e8d8cfb59" targetNamespace="http://schemas.microsoft.com/office/2006/metadata/properties" ma:root="true" ma:fieldsID="4aa9e07a25eb4b13cbdf99461fe2be06" ns2:_="">
    <xsd:import namespace="c03aa7f5-da92-46be-bbd5-752e8d8cfb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aa7f5-da92-46be-bbd5-752e8d8cfb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AF51B5-512B-4A2C-BD66-6919314D7ABA}"/>
</file>

<file path=customXml/itemProps2.xml><?xml version="1.0" encoding="utf-8"?>
<ds:datastoreItem xmlns:ds="http://schemas.openxmlformats.org/officeDocument/2006/customXml" ds:itemID="{D631B87F-E2CC-4A9E-A2E2-580C4D0E1F6C}"/>
</file>

<file path=customXml/itemProps3.xml><?xml version="1.0" encoding="utf-8"?>
<ds:datastoreItem xmlns:ds="http://schemas.openxmlformats.org/officeDocument/2006/customXml" ds:itemID="{10A7EB85-DDCB-4248-98D0-DD534EA37E04}"/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1574</TotalTime>
  <Words>7970</Words>
  <Application>Microsoft Office PowerPoint</Application>
  <PresentationFormat>Předvádění na obrazovce (4:3)</PresentationFormat>
  <Paragraphs>971</Paragraphs>
  <Slides>102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102</vt:i4>
      </vt:variant>
    </vt:vector>
  </HeadingPairs>
  <TitlesOfParts>
    <vt:vector size="110" baseType="lpstr">
      <vt:lpstr>Arial</vt:lpstr>
      <vt:lpstr>Calibri</vt:lpstr>
      <vt:lpstr>Courier New</vt:lpstr>
      <vt:lpstr>csr10</vt:lpstr>
      <vt:lpstr>csti10</vt:lpstr>
      <vt:lpstr>Tahoma</vt:lpstr>
      <vt:lpstr>Wingdings</vt:lpstr>
      <vt:lpstr>Network</vt:lpstr>
      <vt:lpstr>Architektura počítačů</vt:lpstr>
      <vt:lpstr>Co je to počítač ?</vt:lpstr>
      <vt:lpstr>Co je to počítač</vt:lpstr>
      <vt:lpstr>Co je to počítač ?</vt:lpstr>
      <vt:lpstr>Analogový  X  Číslicový</vt:lpstr>
      <vt:lpstr>Logické obvody</vt:lpstr>
      <vt:lpstr>Co je to vlastně ten signál ?</vt:lpstr>
      <vt:lpstr>Analogový signál</vt:lpstr>
      <vt:lpstr>Digitální signál</vt:lpstr>
      <vt:lpstr>Číslicové počítače</vt:lpstr>
      <vt:lpstr>Bit</vt:lpstr>
      <vt:lpstr>Bity</vt:lpstr>
      <vt:lpstr>Kódy</vt:lpstr>
      <vt:lpstr>Binární kód</vt:lpstr>
      <vt:lpstr>Opakování</vt:lpstr>
      <vt:lpstr>Reálná čísla</vt:lpstr>
      <vt:lpstr>Bajt</vt:lpstr>
      <vt:lpstr>Bajt</vt:lpstr>
      <vt:lpstr>Bajt</vt:lpstr>
      <vt:lpstr>Bajt</vt:lpstr>
      <vt:lpstr>Bajty a bity</vt:lpstr>
      <vt:lpstr>Kilo, Mega, Giga, Tera….</vt:lpstr>
      <vt:lpstr>Význam předpon</vt:lpstr>
      <vt:lpstr>Význam předpon vyjádřený v soustavách se základem 2n</vt:lpstr>
      <vt:lpstr>Prezentace aplikace PowerPoint</vt:lpstr>
      <vt:lpstr>ASCII kód</vt:lpstr>
      <vt:lpstr>ASCII tabulka</vt:lpstr>
      <vt:lpstr>Prezentace aplikace PowerPoint</vt:lpstr>
      <vt:lpstr>Unicode</vt:lpstr>
      <vt:lpstr>Strojový kód</vt:lpstr>
      <vt:lpstr>První „Počítače“</vt:lpstr>
      <vt:lpstr>První „Počítače“</vt:lpstr>
      <vt:lpstr>První „Počítače“</vt:lpstr>
      <vt:lpstr>První „Počítače“</vt:lpstr>
      <vt:lpstr>První programovatelné stroje</vt:lpstr>
      <vt:lpstr>První univerzální počítače</vt:lpstr>
      <vt:lpstr>První číslicový počítač</vt:lpstr>
      <vt:lpstr>Z1</vt:lpstr>
      <vt:lpstr>Z2 a Z3</vt:lpstr>
      <vt:lpstr>Z3</vt:lpstr>
      <vt:lpstr>Mark I</vt:lpstr>
      <vt:lpstr>Mark 1</vt:lpstr>
      <vt:lpstr>EDSAC</vt:lpstr>
      <vt:lpstr>EDSAC (během vývoje)</vt:lpstr>
      <vt:lpstr>EDSAC</vt:lpstr>
      <vt:lpstr>Nultá generace počítačů</vt:lpstr>
      <vt:lpstr>Elektromagnetické relé</vt:lpstr>
      <vt:lpstr>Elektromagnetické relé</vt:lpstr>
      <vt:lpstr>John Von Neumann</vt:lpstr>
      <vt:lpstr>John Von Neumann</vt:lpstr>
      <vt:lpstr>Charakteristické vlastnosti  Von Neumannova počítače</vt:lpstr>
      <vt:lpstr>Charakteristické vlastnosti  Von Neumannova počítače</vt:lpstr>
      <vt:lpstr>Von Neumannova architektura</vt:lpstr>
      <vt:lpstr>Von Neumannova architektura</vt:lpstr>
      <vt:lpstr>Von Neumannova architektura</vt:lpstr>
      <vt:lpstr>Von Neumannova architektura</vt:lpstr>
      <vt:lpstr>Řadič</vt:lpstr>
      <vt:lpstr>ALU</vt:lpstr>
      <vt:lpstr>Paměť</vt:lpstr>
      <vt:lpstr>Adresovatelná paměť</vt:lpstr>
      <vt:lpstr>Výpis paměti</vt:lpstr>
      <vt:lpstr>Paměti bez adresace Fronta</vt:lpstr>
      <vt:lpstr>Paměti bez adresace Zásobník</vt:lpstr>
      <vt:lpstr>Zásobníková paměť</vt:lpstr>
      <vt:lpstr>Zásobníková paměť</vt:lpstr>
      <vt:lpstr>Zásobníková paměť</vt:lpstr>
      <vt:lpstr>Zásobníková paměť</vt:lpstr>
      <vt:lpstr>Zásobníková paměť</vt:lpstr>
      <vt:lpstr>Zásobníková paměť</vt:lpstr>
      <vt:lpstr>Zásobníková paměť</vt:lpstr>
      <vt:lpstr>Zásobníková paměť</vt:lpstr>
      <vt:lpstr>Zásobníková paměť</vt:lpstr>
      <vt:lpstr>Zásobníková paměť</vt:lpstr>
      <vt:lpstr>Prezentace aplikace PowerPoint</vt:lpstr>
      <vt:lpstr>Adresovatelná paměť</vt:lpstr>
      <vt:lpstr>Adresovatelná paměť</vt:lpstr>
      <vt:lpstr>EDVAC</vt:lpstr>
      <vt:lpstr>EDVAC</vt:lpstr>
      <vt:lpstr>Kde je mikroprocesor ???</vt:lpstr>
      <vt:lpstr>Výhody a nevýhody  Von Neumannovy architektury</vt:lpstr>
      <vt:lpstr>Základní odlišnosti dnešních počítačů od von Neumannova schémata</vt:lpstr>
      <vt:lpstr>Harvardská architektura</vt:lpstr>
      <vt:lpstr>Harvardská architektura</vt:lpstr>
      <vt:lpstr>Srovnání Von Neumannova x Harvardská architektura</vt:lpstr>
      <vt:lpstr>Jazykový koutek</vt:lpstr>
      <vt:lpstr>1.generace počítačů</vt:lpstr>
      <vt:lpstr>Elektronky</vt:lpstr>
      <vt:lpstr>ENIAC</vt:lpstr>
      <vt:lpstr>ENIAC</vt:lpstr>
      <vt:lpstr>2.generace počítačů (1956-1964)</vt:lpstr>
      <vt:lpstr>Tranzistor</vt:lpstr>
      <vt:lpstr>2. Generace počítačů</vt:lpstr>
      <vt:lpstr>1956 - přerušení</vt:lpstr>
      <vt:lpstr>Přerušení</vt:lpstr>
      <vt:lpstr>1957 - FORTRAN</vt:lpstr>
      <vt:lpstr>3.generace počítačů</vt:lpstr>
      <vt:lpstr>3. Generace počítačů</vt:lpstr>
      <vt:lpstr>3½ . generace</vt:lpstr>
      <vt:lpstr>4. generace počítačů</vt:lpstr>
      <vt:lpstr>Kontrolní otázky</vt:lpstr>
      <vt:lpstr>Kontrolní otázky</vt:lpstr>
      <vt:lpstr>Kontrolní otázky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Architektura počítačů</dc:title>
  <dc:creator>Radek Jelínek</dc:creator>
  <cp:lastModifiedBy>Radek</cp:lastModifiedBy>
  <cp:revision>145</cp:revision>
  <dcterms:created xsi:type="dcterms:W3CDTF">2006-08-13T19:47:41Z</dcterms:created>
  <dcterms:modified xsi:type="dcterms:W3CDTF">2020-10-07T11:53:00Z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0x010100584CE8C14981BF4CBC493A3F7F132DCE</vt:lpwstr>
  </property>
</Properties>
</file>